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664" r:id="rId2"/>
    <p:sldId id="1094" r:id="rId3"/>
    <p:sldId id="1095" r:id="rId4"/>
    <p:sldId id="1290" r:id="rId5"/>
    <p:sldId id="1291" r:id="rId6"/>
    <p:sldId id="1304" r:id="rId7"/>
    <p:sldId id="1273" r:id="rId8"/>
    <p:sldId id="1266" r:id="rId9"/>
    <p:sldId id="1293" r:id="rId10"/>
    <p:sldId id="1294" r:id="rId11"/>
    <p:sldId id="1274" r:id="rId12"/>
    <p:sldId id="1297" r:id="rId13"/>
    <p:sldId id="1299" r:id="rId14"/>
    <p:sldId id="1275" r:id="rId15"/>
    <p:sldId id="1298" r:id="rId16"/>
    <p:sldId id="1295" r:id="rId17"/>
    <p:sldId id="1296" r:id="rId18"/>
    <p:sldId id="1278" r:id="rId19"/>
    <p:sldId id="1279" r:id="rId20"/>
    <p:sldId id="1280" r:id="rId21"/>
    <p:sldId id="1300" r:id="rId22"/>
    <p:sldId id="1301" r:id="rId23"/>
    <p:sldId id="1281" r:id="rId24"/>
    <p:sldId id="1282" r:id="rId25"/>
    <p:sldId id="1302" r:id="rId26"/>
    <p:sldId id="1283" r:id="rId27"/>
    <p:sldId id="1303" r:id="rId28"/>
    <p:sldId id="1289" r:id="rId29"/>
  </p:sldIdLst>
  <p:sldSz cx="9144000" cy="6858000" type="screen4x3"/>
  <p:notesSz cx="6797675" cy="9874250"/>
  <p:custDataLst>
    <p:tags r:id="rId31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EF0F2"/>
    <a:srgbClr val="D6ECEE"/>
    <a:srgbClr val="EAF5F6"/>
    <a:srgbClr val="D9EDEF"/>
    <a:srgbClr val="E2EFF2"/>
    <a:srgbClr val="F4F9FA"/>
    <a:srgbClr val="006666"/>
    <a:srgbClr val="EDF6F7"/>
    <a:srgbClr val="BD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4767" autoAdjust="0"/>
  </p:normalViewPr>
  <p:slideViewPr>
    <p:cSldViewPr>
      <p:cViewPr varScale="1">
        <p:scale>
          <a:sx n="84" d="100"/>
          <a:sy n="84" d="100"/>
        </p:scale>
        <p:origin x="14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082B-773B-47D2-BD51-492648822416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83E8-B123-4CBC-8C1B-BE059972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6269809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DA88-9ADC-4BCC-9FB4-0722CBDB6C93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8870" y="6525344"/>
            <a:ext cx="5221642" cy="336925"/>
          </a:xfrm>
        </p:spPr>
        <p:txBody>
          <a:bodyPr/>
          <a:lstStyle>
            <a:lvl1pPr>
              <a:defRPr lang="fa-IR" sz="1200" kern="1200" smtClean="0">
                <a:solidFill>
                  <a:srgbClr val="0070C0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</a:lstStyle>
          <a:p>
            <a:pPr rtl="1"/>
            <a:r>
              <a:rPr lang="fa-IR" dirty="0"/>
              <a:t>دبیرخانه هیات امنای دانشگاههای کلان منطقه هفت   </a:t>
            </a:r>
            <a:r>
              <a:rPr lang="en-US" dirty="0" err="1"/>
              <a:t>omana.mui.ac.ir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C189-69FD-452E-AC6E-0250C2ECBF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B3E4-9EC3-4528-B00D-7E72E09E79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1pPr>
            <a:lvl2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2pPr>
            <a:lvl3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3pPr>
            <a:lvl4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4pPr>
            <a:lvl5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104003"/>
            <a:ext cx="8229600" cy="567679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1pPr>
            <a:lvl2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2pPr>
            <a:lvl3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3pPr>
            <a:lvl4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4pPr>
            <a:lvl5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4124672" y="6409134"/>
            <a:ext cx="4839816" cy="476250"/>
          </a:xfrm>
        </p:spPr>
        <p:txBody>
          <a:bodyPr/>
          <a:lstStyle>
            <a:lvl1pPr rtl="1">
              <a:defRPr sz="1100">
                <a:cs typeface="B Yekan" panose="00000400000000000000" pitchFamily="2" charset="-78"/>
              </a:defRPr>
            </a:lvl1pPr>
          </a:lstStyle>
          <a:p>
            <a:endParaRPr lang="fa-I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دبیرخانه هیات امنای دانشگاه های علوم پزشکی کلان منطقه هفت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omana.mui.ac.ir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05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 bwMode="auto">
          <a:xfrm>
            <a:off x="5652120" y="5013177"/>
            <a:ext cx="324181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rtl="1"/>
            <a:endParaRPr lang="es-ES" sz="1100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6300192" y="6309320"/>
            <a:ext cx="259374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B546-2B0C-432F-857F-CF8C2E169A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287F-8F61-4AA8-A293-AAB83CB81A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83719-8B5D-4C93-A4F1-48A3C075EC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78ADD-DF31-4A19-B1E5-05FED9CF63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C2062-CD9B-4D03-B1E6-529BA1108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9E74-1798-4DD4-B30A-726A997DEBC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724A-AE56-4972-847F-22C89289B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25955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0152" y="6269809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a-IR"/>
              <a:t>دبیرخانه هیات امنای کلان منطقه هفت  </a:t>
            </a:r>
            <a:r>
              <a:rPr lang="es-ES"/>
              <a:t>omana.mui.ac.ir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650" y="6379370"/>
            <a:ext cx="6480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19672" y="29244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1800" b="0" baseline="0" dirty="0">
                <a:solidFill>
                  <a:schemeClr val="bg1"/>
                </a:solidFill>
                <a:cs typeface="B Titr" panose="00000700000000000000" pitchFamily="2" charset="-78"/>
              </a:rPr>
              <a:t>گزارش عملکرد دانشگاه علوم پزشکی و خدمات بهداشتی درمانی اصفهان</a:t>
            </a:r>
            <a:endParaRPr lang="en-US" sz="18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130120"/>
            <a:ext cx="971600" cy="971600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483768" y="6093296"/>
            <a:ext cx="6410169" cy="661069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دانشگاه علوم پزشکی اصفهان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mui.ac.ir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rtl="1"/>
            <a:endParaRPr lang="es-ES" sz="11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80405"/>
            <a:ext cx="771723" cy="8283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mui.ac.ir/fa/madr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DA88-9ADC-4BCC-9FB4-0722CBDB6C93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3" y="1598613"/>
            <a:ext cx="495617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3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قوت: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77486" y="1793278"/>
            <a:ext cx="8229600" cy="4464495"/>
          </a:xfrm>
        </p:spPr>
        <p:txBody>
          <a:bodyPr/>
          <a:lstStyle/>
          <a:p>
            <a:pPr marL="0" lv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آزمایشگاه جامع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وجود </a:t>
            </a:r>
            <a:r>
              <a:rPr lang="fa-IR" dirty="0"/>
              <a:t>نیروی انسانی علاقمند و متخصص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وجود دستگاه های پیشرفته و زیر ساخت فیزیکی (ساختمان، تاسیسات وغیره) مناسب در آزمایشگاه برای اهداف تعیین شده</a:t>
            </a:r>
            <a:endParaRPr lang="en-US" dirty="0"/>
          </a:p>
          <a:p>
            <a:pPr marL="0" lvl="0" indent="0">
              <a:buNone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شورای بین الملل سازی پژوهش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 smtClean="0"/>
              <a:t>وجود </a:t>
            </a:r>
            <a:r>
              <a:rPr lang="fa-IR" dirty="0"/>
              <a:t>تعداد زیادی محققان ایرانی غیرمقیم که علاقمند به همکاریهای علمی پژوهشی با دانشگاه ها و موسسات کشور مادریشان هستند.</a:t>
            </a:r>
            <a:endParaRPr lang="en-US" dirty="0"/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وجود تعداد زیادی نیروهای جوان علاقمند و توانمند در کشور در قالب دانشجویان تحصیلات تکمیلی،  پسا دکترا، غیره وعلاقمند به انجام همکاریهای علمی پژوهشی بین </a:t>
            </a:r>
            <a:r>
              <a:rPr lang="fa-IR" dirty="0" smtClean="0"/>
              <a:t>المللی</a:t>
            </a:r>
          </a:p>
          <a:p>
            <a:pPr marL="0" lv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کمیته تحقیقات دانشجویی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ar-SA" dirty="0" smtClean="0"/>
              <a:t>تا کید</a:t>
            </a:r>
            <a:r>
              <a:rPr lang="fa-IR" dirty="0" smtClean="0"/>
              <a:t>، </a:t>
            </a:r>
            <a:r>
              <a:rPr lang="ar-SA" dirty="0" smtClean="0"/>
              <a:t> </a:t>
            </a:r>
            <a:r>
              <a:rPr lang="ar-SA" dirty="0"/>
              <a:t>توجه و حمایت  </a:t>
            </a:r>
            <a:r>
              <a:rPr lang="ar-SA" dirty="0" smtClean="0"/>
              <a:t>مس</a:t>
            </a:r>
            <a:r>
              <a:rPr lang="fa-IR" dirty="0" smtClean="0"/>
              <a:t>ئ</a:t>
            </a:r>
            <a:r>
              <a:rPr lang="ar-SA" dirty="0" smtClean="0"/>
              <a:t>ولین </a:t>
            </a:r>
            <a:r>
              <a:rPr lang="ar-SA" dirty="0"/>
              <a:t>از اهمیت </a:t>
            </a:r>
            <a:r>
              <a:rPr lang="ar-SA" dirty="0" smtClean="0"/>
              <a:t>فعالیت</a:t>
            </a:r>
            <a:r>
              <a:rPr lang="fa-IR" dirty="0"/>
              <a:t> </a:t>
            </a:r>
            <a:r>
              <a:rPr lang="ar-SA" dirty="0" smtClean="0"/>
              <a:t>های  دانشجویی</a:t>
            </a:r>
            <a:endParaRPr lang="fa-IR" dirty="0" smtClean="0"/>
          </a:p>
          <a:p>
            <a:pPr>
              <a:buFont typeface="Wingdings" panose="05000000000000000000" pitchFamily="2" charset="2"/>
              <a:buChar char="×"/>
            </a:pPr>
            <a:r>
              <a:rPr lang="ar-SA" dirty="0" smtClean="0"/>
              <a:t>وجود </a:t>
            </a:r>
            <a:r>
              <a:rPr lang="fa-IR" dirty="0" smtClean="0"/>
              <a:t>ساختار</a:t>
            </a:r>
            <a:r>
              <a:rPr lang="ar-SA" dirty="0" smtClean="0"/>
              <a:t> </a:t>
            </a:r>
            <a:r>
              <a:rPr lang="ar-SA" dirty="0"/>
              <a:t>سازمانی مطلوب و </a:t>
            </a:r>
            <a:r>
              <a:rPr lang="ar-SA" dirty="0" smtClean="0"/>
              <a:t>کار</a:t>
            </a:r>
            <a:r>
              <a:rPr lang="fa-IR" dirty="0" smtClean="0"/>
              <a:t>آ</a:t>
            </a:r>
            <a:r>
              <a:rPr lang="ar-SA" dirty="0" smtClean="0"/>
              <a:t>مد</a:t>
            </a:r>
            <a:r>
              <a:rPr lang="fa-IR" dirty="0" smtClean="0"/>
              <a:t>، و</a:t>
            </a:r>
            <a:r>
              <a:rPr lang="ar-SA" dirty="0" smtClean="0"/>
              <a:t> </a:t>
            </a:r>
            <a:r>
              <a:rPr lang="ar-SA" dirty="0"/>
              <a:t>وجود زیر </a:t>
            </a:r>
            <a:r>
              <a:rPr lang="ar-SA" dirty="0" smtClean="0"/>
              <a:t>ساخت</a:t>
            </a:r>
            <a:r>
              <a:rPr lang="fa-IR" dirty="0" smtClean="0"/>
              <a:t> </a:t>
            </a:r>
            <a:r>
              <a:rPr lang="ar-SA" dirty="0" smtClean="0"/>
              <a:t>های </a:t>
            </a:r>
            <a:r>
              <a:rPr lang="ar-SA" dirty="0"/>
              <a:t>قایل </a:t>
            </a:r>
            <a:r>
              <a:rPr lang="ar-SA" dirty="0" smtClean="0"/>
              <a:t>قبول</a:t>
            </a:r>
            <a:r>
              <a:rPr lang="fa-IR" dirty="0" smtClean="0"/>
              <a:t> در کمیته های تحقیقات دانشجویی</a:t>
            </a:r>
            <a:r>
              <a:rPr lang="ar-SA" dirty="0" smtClean="0"/>
              <a:t> </a:t>
            </a:r>
            <a:endParaRPr lang="en-US" dirty="0"/>
          </a:p>
          <a:p>
            <a:pPr lvl="0">
              <a:buFont typeface="Wingdings" panose="05000000000000000000" pitchFamily="2" charset="2"/>
              <a:buChar char="×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6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</a:t>
            </a:r>
            <a:r>
              <a:rPr lang="fa-IR" sz="2200" b="0" kern="0" dirty="0">
                <a:solidFill>
                  <a:srgbClr val="FF0000"/>
                </a:solidFill>
              </a:rPr>
              <a:t>نقاط ضعف: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مدیریت ارزیابی و توسعه تحقیقات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عدم </a:t>
            </a:r>
            <a:r>
              <a:rPr lang="fa-IR" dirty="0"/>
              <a:t>وجود منابع مالی کافی برای حمایت از طرح های تحقیقاتی و پایان نامه ها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عدم پرداخت طرح های تحقیقاتی از اسفند 1399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عدم وجود نیروی انسانی کافی برای مراکز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عدم وجود </a:t>
            </a:r>
            <a:r>
              <a:rPr lang="fa-IR" dirty="0"/>
              <a:t>فضای </a:t>
            </a:r>
            <a:r>
              <a:rPr lang="fa-IR" dirty="0" smtClean="0"/>
              <a:t>کافی </a:t>
            </a:r>
            <a:r>
              <a:rPr lang="fa-IR" dirty="0"/>
              <a:t>برای مراکز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کافی نبودن زیرساخت های پژوهشی در مراکز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عدم همکاری </a:t>
            </a:r>
            <a:r>
              <a:rPr lang="fa-IR" dirty="0" smtClean="0"/>
              <a:t>لازم محققین </a:t>
            </a:r>
            <a:r>
              <a:rPr lang="fa-IR" dirty="0"/>
              <a:t>دانشگاه در داوری آثار </a:t>
            </a:r>
            <a:r>
              <a:rPr lang="fa-IR" dirty="0" smtClean="0"/>
              <a:t>علمی</a:t>
            </a:r>
          </a:p>
          <a:p>
            <a:pPr marL="0" indent="0">
              <a:buNone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مدیریت منابع علمی و علم سنجی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/>
              <a:t>کمبود منابع مالی جهت تامین منابع علمی مورد نیاز استفاده کنندگان کتابخانه ها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1700" dirty="0" smtClean="0"/>
              <a:t>کمبود نیروی انسانی متخصص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/>
              <a:t>عدم حمایت کافی از سوی دانشکده ها، مراکز آموزشی و درمانی و سایر واحدهای مرتبط با کتابخانه های دانشگاه در زمینه ارتقاء کیفی و کمی این کتابخانه ها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/>
              <a:t> عدم </a:t>
            </a:r>
            <a:r>
              <a:rPr lang="fa-IR" dirty="0"/>
              <a:t>وجود درگاه منسجم برای </a:t>
            </a:r>
            <a:r>
              <a:rPr lang="fa-IR" dirty="0" smtClean="0"/>
              <a:t>تولید مستقل و ارائه </a:t>
            </a:r>
            <a:r>
              <a:rPr lang="fa-IR" dirty="0"/>
              <a:t>محتواهای آموزشی در حوزه پژوهشی و فناوری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5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ضعف: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914875"/>
            <a:ext cx="8229600" cy="4464495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مدیریت توسعه فناوری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/>
              <a:t>عدم تشکیل </a:t>
            </a:r>
            <a:r>
              <a:rPr lang="fa-IR" dirty="0"/>
              <a:t>شورای فناوری دانشگاه جهت سیاستگذاری های </a:t>
            </a:r>
            <a:r>
              <a:rPr lang="fa-IR" dirty="0" smtClean="0"/>
              <a:t>لازم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کمیته اخلاق در پژوهش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a-IR" dirty="0"/>
              <a:t>جدا بودن کمیته های اخلاق از شوراهای پژوهشی </a:t>
            </a:r>
            <a:endParaRPr lang="fa-IR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fa-IR" dirty="0" smtClean="0"/>
              <a:t>وجود اختلال در فرایندهای اجرایی برخی دانشکده ها از جمله دانشکده پزشکی</a:t>
            </a:r>
          </a:p>
          <a:p>
            <a:pPr marL="0" lv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آزمایشگاه </a:t>
            </a: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جامع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کمبود </a:t>
            </a:r>
            <a:r>
              <a:rPr lang="fa-IR" dirty="0"/>
              <a:t>شدید بودجه های جاری لازم برای تحقیق، تمرین و بروزرسانی در آزمایشگاه جامع 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بروکراسی وقت گیر اداری حاکم بر مکانسیم های تامین مایحتاج آزمایشگاه 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شورای بین الملل سازی پژوهش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 smtClean="0"/>
              <a:t>عدم </a:t>
            </a:r>
            <a:r>
              <a:rPr lang="fa-IR" dirty="0"/>
              <a:t>رغبت پژوهشگران ایرانی به شرکت در اعزام های علمی بدلیل کمبود بودجه، کاهش ارزش ریال در مقابل سایر ارزها 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عدم امکان پرداخت هزینه های مسافرت و همکاری پژوهشگران و همکاران خارجی، در مقایسه با بسیاری از کشورهای حتی منطقه</a:t>
            </a:r>
          </a:p>
          <a:p>
            <a:pPr>
              <a:buFont typeface="Wingdings" panose="05000000000000000000" pitchFamily="2" charset="2"/>
              <a:buChar char="×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/>
          </a:p>
          <a:p>
            <a:pPr>
              <a:buFont typeface="Wingdings" panose="05000000000000000000" pitchFamily="2" charset="2"/>
              <a:buChar char="×"/>
            </a:pPr>
            <a:endParaRPr lang="fa-IR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ضعف: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824866"/>
            <a:ext cx="8229600" cy="4464495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×"/>
            </a:pPr>
            <a:r>
              <a:rPr lang="fa-IR" dirty="0" smtClean="0"/>
              <a:t>عدم </a:t>
            </a:r>
            <a:r>
              <a:rPr lang="fa-IR" dirty="0"/>
              <a:t>وجود تشکیلات نظام‌مند در همکاری‌های بین‌المللی در حوزه تحقیقات </a:t>
            </a:r>
            <a:r>
              <a:rPr lang="fa-IR" dirty="0" smtClean="0"/>
              <a:t>سلامت</a:t>
            </a:r>
          </a:p>
          <a:p>
            <a:pPr marL="0" lv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کمیته تحقیقات دانشجوی</a:t>
            </a:r>
            <a:endParaRPr lang="fa-IR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ar-SA" dirty="0"/>
              <a:t>کمبود بودجه</a:t>
            </a:r>
            <a:r>
              <a:rPr lang="fa-IR" dirty="0"/>
              <a:t>،</a:t>
            </a:r>
            <a:r>
              <a:rPr lang="ar-SA" dirty="0"/>
              <a:t> عدم شفافیت در دستور العملها و ابلاغیه های صادره از طرف کمیته </a:t>
            </a:r>
            <a:r>
              <a:rPr lang="fa-IR" dirty="0" smtClean="0"/>
              <a:t>تحقیقات دانشجویی </a:t>
            </a:r>
            <a:r>
              <a:rPr lang="ar-SA" dirty="0" smtClean="0"/>
              <a:t>کشوری </a:t>
            </a:r>
            <a:r>
              <a:rPr lang="ar-SA" dirty="0"/>
              <a:t>وزرات </a:t>
            </a:r>
            <a:r>
              <a:rPr lang="ar-SA" dirty="0" smtClean="0"/>
              <a:t>متبوع</a:t>
            </a:r>
            <a:endParaRPr lang="fa-IR" dirty="0" smtClean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ضعف زیرساخت های نرم افزاری </a:t>
            </a:r>
            <a:r>
              <a:rPr lang="en-US" dirty="0"/>
              <a:t>IT</a:t>
            </a:r>
            <a:r>
              <a:rPr lang="fa-IR" dirty="0"/>
              <a:t> در بسیار فرایندهای معاونت تحقیقات و فناوری</a:t>
            </a:r>
          </a:p>
          <a:p>
            <a:pPr>
              <a:buFont typeface="Wingdings" panose="05000000000000000000" pitchFamily="2" charset="2"/>
              <a:buChar char="×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/>
          </a:p>
          <a:p>
            <a:pPr>
              <a:buFont typeface="Wingdings" panose="05000000000000000000" pitchFamily="2" charset="2"/>
              <a:buChar char="×"/>
            </a:pPr>
            <a:endParaRPr lang="fa-IR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6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</a:t>
            </a:r>
            <a:r>
              <a:rPr lang="fa-IR" sz="2200" b="0" kern="0" dirty="0">
                <a:solidFill>
                  <a:srgbClr val="FF0000"/>
                </a:solidFill>
              </a:rPr>
              <a:t>موانع و مشکلات: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مدیریت توسعه و ارزیابی تحقیقات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منابع </a:t>
            </a:r>
            <a:r>
              <a:rPr lang="fa-IR" dirty="0">
                <a:ea typeface="Times New Roman"/>
              </a:rPr>
              <a:t>مالی ناکافی جهت اجرای طرح های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منابع مالی ناکافی در تجهیز مراکز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انگیزه کم محققین جهت اجرای طرح های تحقیقاتی به علت گران شدن مواد و </a:t>
            </a:r>
            <a:r>
              <a:rPr lang="fa-IR" dirty="0" smtClean="0">
                <a:ea typeface="Times New Roman"/>
              </a:rPr>
              <a:t>تجهیزات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مدیریت منابع علمی و علم سنجی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کمبود نیروی انسانی متخصص در بخشهایی از کتابخانه های دانشگاه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کاهش شدید منابع مالی بمنظور تامین بودجه تهیه منابع اطلاعاتی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عدم وجود وب سایت مشخص و همچنین محدودیت های مربوط ب بستری برگزاری وبینارها جهت ارائه خدمات آنلاین در حوزه توانمندسازی پژوهشی و فناوری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عدم وجود ساز و کار جهت جذب مشارکت متخصصان تولید کننده محتوای پژوهشی و فناوری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عدم وجود زیرساخت آماده جهت ارائه خدمات مشاوره پژوهشی و فناوری </a:t>
            </a:r>
          </a:p>
          <a:p>
            <a:pPr>
              <a:buFont typeface="Wingdings" panose="05000000000000000000" pitchFamily="2" charset="2"/>
              <a:buChar char="×"/>
            </a:pPr>
            <a:endParaRPr lang="fa-IR" dirty="0" smtClean="0"/>
          </a:p>
          <a:p>
            <a:pPr marL="0" lv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0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462418" y="1196752"/>
            <a:ext cx="8229600" cy="648072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</a:t>
            </a:r>
            <a:r>
              <a:rPr lang="fa-IR" sz="2200" b="0" kern="0" dirty="0">
                <a:solidFill>
                  <a:srgbClr val="FF0000"/>
                </a:solidFill>
              </a:rPr>
              <a:t>موانع و مشکلات: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2418" y="1987861"/>
            <a:ext cx="8229600" cy="4248471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×"/>
            </a:pPr>
            <a:r>
              <a:rPr lang="fa-IR" dirty="0" smtClean="0"/>
              <a:t>عدم وجود ارتباط کمیته اخلاق با ارگانهای نظارتی دیگر دانشگاه نظیر کمیته های تخلفات کارکنان و دانشجویان و اعضا هیات علمی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 smtClean="0"/>
              <a:t>عدم وجود</a:t>
            </a:r>
            <a:r>
              <a:rPr lang="en-US" dirty="0" smtClean="0"/>
              <a:t> </a:t>
            </a:r>
            <a:r>
              <a:rPr lang="fa-IR" dirty="0" smtClean="0"/>
              <a:t>بودجه مستقل برای فعالیتهای کمیته های اخلاق</a:t>
            </a:r>
          </a:p>
          <a:p>
            <a:pPr marL="0" lv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مدیریت مجلات دانشگاه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</a:t>
            </a:r>
            <a:r>
              <a:rPr lang="fa-IR" sz="1700" dirty="0"/>
              <a:t>کمبود نیروی انسانی با تجربه و کارشناس در دفاترمجلات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وابستگی به ناشر خارجی </a:t>
            </a:r>
            <a:r>
              <a:rPr lang="en-US" sz="1600" dirty="0" err="1"/>
              <a:t>medknow</a:t>
            </a:r>
            <a:r>
              <a:rPr lang="en-US" sz="1600" dirty="0"/>
              <a:t>  </a:t>
            </a:r>
            <a:r>
              <a:rPr lang="fa-IR" sz="1600" dirty="0"/>
              <a:t> </a:t>
            </a:r>
            <a:r>
              <a:rPr lang="fa-IR" dirty="0"/>
              <a:t>در رابطه با نشر ۱۰ عنوان از مجلات انگلیسی دانشگاه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هزینه بالای انتشار ۱۰ مجله انگلیسی و بدهی ۵ ساله مجلات مذکور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مشکلات سامانه مجلات و اعتراضات مداوم کارشناسان مجلات از خدمات ناشر خارجی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تعدد سامانه مجلات فارسی و عدم رضایت سردبیران و کارشناسان از سامانه های موجود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sz="1700" dirty="0"/>
              <a:t>تعدد ناشرین ۸ عنوان از مجلات و عدم رضایت سردبیران و کارشناسان مجلات از خدمات ناشرین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خارج شدن برخی از مجلات از چهارچوب های کمیسیون نشریات پزشکی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عدم توفیق برخی از مجلات در دستیابی به ایندکس های بین المللی</a:t>
            </a:r>
          </a:p>
          <a:p>
            <a:pPr lvl="0">
              <a:buFont typeface="Wingdings" panose="05000000000000000000" pitchFamily="2" charset="2"/>
              <a:buChar char="×"/>
            </a:pPr>
            <a:endParaRPr lang="en-US" dirty="0" smtClean="0"/>
          </a:p>
          <a:p>
            <a:pPr lvl="0"/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4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8852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کمیته اخلاق در پژوهش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جدا بودن کمیته های اخلاق از شوراهای پژوهشی</a:t>
            </a:r>
            <a:endParaRPr lang="en-US" dirty="0"/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عدم وجود وب سایت اختصاصی با توجه به الزامات آی تی معاونت تحقیقات دانشگاه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عدم وجود عملی ساختارهای سازمانی مستقل در دستورالعمل های کمیته اخلاق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آزمایشگاه جامع دانشگاه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کمبود </a:t>
            </a:r>
            <a:r>
              <a:rPr lang="fa-IR" dirty="0"/>
              <a:t>شدید بودجه های جاری لازم برای تحقیق، تمرین و </a:t>
            </a:r>
            <a:r>
              <a:rPr lang="fa-IR" dirty="0" smtClean="0"/>
              <a:t>بروزرسانی در آزمایشگاه جامع 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بروکراسی </a:t>
            </a:r>
            <a:r>
              <a:rPr lang="fa-IR" dirty="0"/>
              <a:t>وقت گیر اداری حاکم بر مکانسیم های تامین مایحتاج </a:t>
            </a:r>
            <a:r>
              <a:rPr lang="fa-IR" dirty="0" smtClean="0"/>
              <a:t>آزمایشگاه</a:t>
            </a:r>
          </a:p>
          <a:p>
            <a:pPr marL="0" indent="0">
              <a:buNone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بین الملل سازی پژوهش 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محدودیت های ایجاد شده برای سفرهای خارجی بخاطر شیوع بیماری کرونا، </a:t>
            </a:r>
            <a:endParaRPr lang="en-US" dirty="0"/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محدودیت ها ی ایجاد شده بخاطر تحریم های ظالمانه بین المللی از قبیل محدودیت های انتقال ارزو تبادلات بانکی،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sz="2200" b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موانع و مشکلات: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470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a-IR" sz="2200" b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موانع و مشکلات: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848852"/>
            <a:ext cx="8229600" cy="4353347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×"/>
            </a:pPr>
            <a:endParaRPr lang="en-US" dirty="0"/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مشکلات اخذ ویزا، </a:t>
            </a:r>
            <a:endParaRPr lang="en-US" dirty="0"/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عدم رغبت پژوهشگران و همکاران خارجی غیر ایرانی بخاطر ترس از تحریم ها و عواقب احتمالی مسافرت به </a:t>
            </a:r>
            <a:r>
              <a:rPr lang="fa-IR" dirty="0" smtClean="0"/>
              <a:t>ایران</a:t>
            </a:r>
          </a:p>
          <a:p>
            <a:pPr marL="0" lv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کمیته تحقیقات دانشجویی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ar-SA" dirty="0"/>
              <a:t>همه گیری کرونا  و عدم امکان انجام فعالیتهای حضوری دانشجویان</a:t>
            </a:r>
            <a:r>
              <a:rPr lang="fa-IR" dirty="0"/>
              <a:t> در کمیته های دانشجویی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54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      بخش سوم </a:t>
            </a:r>
            <a:r>
              <a:rPr lang="fa-IR" sz="2400" dirty="0"/>
              <a:t>(تحلیل وضعیت فعلی حوزه):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اهم دستاوردها و اقدامات اجرایی انجام شده</a:t>
            </a:r>
          </a:p>
          <a:p>
            <a:pPr marL="822960" algn="r">
              <a:buFontTx/>
              <a:buChar char="-"/>
            </a:pPr>
            <a:r>
              <a:rPr lang="fa-IR" sz="2400" dirty="0"/>
              <a:t>افتخارات و رتبه های برتر کسب شده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852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</a:t>
            </a:r>
            <a:r>
              <a:rPr lang="fa-IR" sz="2200" b="0" kern="0" dirty="0">
                <a:solidFill>
                  <a:srgbClr val="FF0000"/>
                </a:solidFill>
              </a:rPr>
              <a:t>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مدیریت توسعه و ارزیابی تحقیقات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تنظیم پیش نویس دستور العمل اجرایی </a:t>
            </a:r>
            <a:r>
              <a:rPr lang="fa-IR" dirty="0" smtClean="0">
                <a:ea typeface="Times New Roman"/>
              </a:rPr>
              <a:t>1401</a:t>
            </a:r>
            <a:endParaRPr lang="en-US" dirty="0">
              <a:ea typeface="Times New Roman"/>
            </a:endParaRP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پایش طرح های تحقیقاتی و پایان نامه ها</a:t>
            </a:r>
            <a:endParaRPr lang="en-US" dirty="0">
              <a:ea typeface="Times New Roman"/>
            </a:endParaRP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بررسی فرایندهای تصویب کد علمی و اخلاقی و اتخاذ راهکارهایی برای تسریع و تسهیل فرایندها</a:t>
            </a:r>
            <a:endParaRPr lang="en-US" dirty="0">
              <a:ea typeface="Times New Roman"/>
            </a:endParaRP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برگزاری کمیته منتخب اعضای هیات علمی پژوهشی  متقاضی ارتقا</a:t>
            </a:r>
            <a:endParaRPr lang="en-US" dirty="0">
              <a:ea typeface="Times New Roman"/>
            </a:endParaRP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تحویل نرم افزار ثبت به تعدادی از مجریان طرح تحقیقاتی ثبت بیماری ها</a:t>
            </a:r>
            <a:endParaRPr lang="en-US" dirty="0">
              <a:ea typeface="Times New Roman"/>
            </a:endParaRP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برگزاری میز مشاوره برای راهنمایی مجریان ثبت بیماری ها و پیامدهای سلامت</a:t>
            </a:r>
            <a:endParaRPr lang="en-US" dirty="0">
              <a:ea typeface="Times New Roman"/>
            </a:endParaRPr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مدیریت منابع علمی و علم سنجی</a:t>
            </a:r>
            <a:endParaRPr lang="fa-IR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>
                <a:ea typeface="Times New Roman"/>
              </a:rPr>
              <a:t>پیگیری بمنظور جذب کتابدار متخصص در قالب طرح نیروی انسانی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>
                <a:ea typeface="Times New Roman"/>
              </a:rPr>
              <a:t>تامین بخشی از نیاز کتابخانه های دانشگاه به بودجه جهت تهیه منابع اطلاعاتی مورد نیاز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>
                <a:ea typeface="Times New Roman"/>
              </a:rPr>
              <a:t>ایجاد </a:t>
            </a:r>
            <a:r>
              <a:rPr lang="fa-IR" dirty="0">
                <a:ea typeface="Times New Roman"/>
              </a:rPr>
              <a:t>وب سایت توانمندسازی پژوهشی و فناوری معاونت تحقیقات و فناوری دانشگاه به آدرس </a:t>
            </a:r>
            <a:r>
              <a:rPr lang="en-US" sz="1600" i="1" dirty="0">
                <a:ea typeface="Times New Roman"/>
                <a:hlinkClick r:id="rId2"/>
              </a:rPr>
              <a:t>https://</a:t>
            </a:r>
            <a:r>
              <a:rPr lang="en-US" sz="1600" i="1" dirty="0" smtClean="0">
                <a:ea typeface="Times New Roman"/>
                <a:hlinkClick r:id="rId2"/>
              </a:rPr>
              <a:t>research.mui.ac.ir/fa/madras</a:t>
            </a:r>
            <a:endParaRPr lang="en-US" sz="1600" i="1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بخش اول: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مهمترین برنامه ها و وظایف </a:t>
            </a:r>
            <a:r>
              <a:rPr lang="fa-IR" dirty="0" smtClean="0"/>
              <a:t>حوزه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 smtClean="0"/>
              <a:t>معاونت تحقیقات و فناوری 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7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26686" y="1836779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 smtClean="0"/>
              <a:t>راه </a:t>
            </a:r>
            <a:r>
              <a:rPr lang="fa-IR" dirty="0"/>
              <a:t>اندازی خدمات آنلاین میز مشاوره پژوهشی و فناوری دانشگاه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ایجاد آرشیو وبینارهای توانمندسازی پژوهشی و فناوری برگزار شده در سال </a:t>
            </a:r>
            <a:r>
              <a:rPr lang="fa-IR" dirty="0" smtClean="0"/>
              <a:t>1400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مدیریت توسعه فناوری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sz="1700" dirty="0"/>
              <a:t>برگزاری بیش از 57 جلسه مشاوره حقوقی و تجاری سازی با فناوران دانشگاه در دفتر انتقال فناوری</a:t>
            </a:r>
            <a:endParaRPr lang="en-US" sz="1700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sz="1700" dirty="0"/>
              <a:t>معرفی فناوری قابل عرضه به بازار</a:t>
            </a:r>
            <a:r>
              <a:rPr lang="fa-IR" sz="1600" dirty="0"/>
              <a:t> (معرفی سفارش سامانه محرک نوری برای آموزش کودکان کم بینا</a:t>
            </a:r>
            <a:r>
              <a:rPr lang="fa-IR" sz="1700" dirty="0"/>
              <a:t>)</a:t>
            </a:r>
            <a:endParaRPr lang="en-US" sz="1700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پذیرش و استقرار 6 شرکت دانش بنیان جدید در مراکز رشد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اخذ سه مجوز تولید محصول توسط شرکتهای مراکز رشد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خروج موفق یک شرکت دانش بنیان از مرکز رشد به شهرک </a:t>
            </a:r>
            <a:r>
              <a:rPr lang="fa-IR" dirty="0" smtClean="0"/>
              <a:t>صنعتی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کمیته اخلاق در پژوهش</a:t>
            </a:r>
            <a:endParaRPr lang="fa-IR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تشکیل کمیته </a:t>
            </a:r>
            <a:r>
              <a:rPr lang="fa-IR" dirty="0"/>
              <a:t>اخلاق در پژوهش مراکز تحقیقاتی الزهرا (س</a:t>
            </a:r>
            <a:r>
              <a:rPr lang="fa-IR" dirty="0" smtClean="0"/>
              <a:t>)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پیگیری گواهی داوری به اعضای کمیته های اخلاق </a:t>
            </a:r>
            <a:r>
              <a:rPr lang="fa-IR" dirty="0" smtClean="0"/>
              <a:t>که باعث ایجاد انگیزه می شود</a:t>
            </a: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26686" y="1052736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2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2062-CD9B-4D03-B1E6-529BA110825E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26686" y="1914875"/>
            <a:ext cx="8229600" cy="446449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6686" y="1154785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اهم دستاوردها و اقدامات اجرایی انجام شده:</a:t>
            </a:r>
          </a:p>
          <a:p>
            <a:pPr marL="0" indent="0">
              <a:buNone/>
            </a:pPr>
            <a:endParaRPr lang="fa-IR" sz="1800" dirty="0" smtClean="0">
              <a:solidFill>
                <a:schemeClr val="accent1">
                  <a:lumMod val="75000"/>
                </a:schemeClr>
              </a:solidFill>
              <a:ea typeface="Times New Roman"/>
              <a:cs typeface="B Yekan" panose="00000400000000000000" pitchFamily="2" charset="-78"/>
            </a:endParaRPr>
          </a:p>
          <a:p>
            <a:pPr marL="0" indent="0">
              <a:buNone/>
            </a:pPr>
            <a:r>
              <a:rPr lang="fa-IR" sz="1800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آزمایشگاه جامع دانشگاه</a:t>
            </a:r>
            <a:endParaRPr lang="fa-IR" sz="1800" dirty="0">
              <a:solidFill>
                <a:schemeClr val="accent1">
                  <a:lumMod val="75000"/>
                </a:schemeClr>
              </a:solidFill>
              <a:ea typeface="Times New Roman"/>
              <a:cs typeface="B Yekan" panose="00000400000000000000" pitchFamily="2" charset="-78"/>
            </a:endParaRPr>
          </a:p>
          <a:p>
            <a:pPr marL="519113" indent="-293688"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انعقاد تفاهم نامه با مراکز تحقیقاتی الزهرا ، نقص ایمنی و دانشکده تغذیه و علم غذایی</a:t>
            </a:r>
          </a:p>
          <a:p>
            <a:pPr marL="519113" lvl="0" indent="-293688"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راه اندازی بانک زیستی ارگانوئیدهای سرطان پستان انسانی با هدف پزشکی 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شخصی</a:t>
            </a:r>
            <a:endParaRPr lang="en-US" sz="1800" dirty="0">
              <a:ea typeface="Times New Roman"/>
              <a:cs typeface="B Yekan" panose="00000400000000000000" pitchFamily="2" charset="-78"/>
            </a:endParaRPr>
          </a:p>
          <a:p>
            <a:pPr marL="519113" lvl="0" indent="-293688"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راه اندازی بانک سلولی جهت ذخیره سازی و فروش انواع رده های سلولی</a:t>
            </a:r>
            <a:endParaRPr lang="en-US" sz="1800" dirty="0">
              <a:ea typeface="Times New Roman"/>
              <a:cs typeface="B Yekan" panose="00000400000000000000" pitchFamily="2" charset="-78"/>
            </a:endParaRPr>
          </a:p>
          <a:p>
            <a:pPr marL="519113" lvl="0" indent="-293688"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جداسازی و استخراج اگزوزوم از سرم خون انسانی جهت کمک به ترمیم زخم در بیماران مبتلا به سوختگی</a:t>
            </a:r>
            <a:endParaRPr lang="en-US" sz="1800" dirty="0">
              <a:ea typeface="Times New Roman"/>
              <a:cs typeface="B Yekan" panose="00000400000000000000" pitchFamily="2" charset="-78"/>
            </a:endParaRPr>
          </a:p>
          <a:p>
            <a:pPr marL="519113" lvl="0" indent="-293688"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راه اندازی آنالیز </a:t>
            </a:r>
            <a:r>
              <a:rPr lang="en-US" sz="1800" dirty="0">
                <a:ea typeface="Times New Roman"/>
                <a:cs typeface="B Yekan" panose="00000400000000000000" pitchFamily="2" charset="-78"/>
              </a:rPr>
              <a:t>GC/MS</a:t>
            </a:r>
            <a:r>
              <a:rPr lang="fa-IR" sz="1800" dirty="0">
                <a:ea typeface="Times New Roman"/>
                <a:cs typeface="B Yekan" panose="00000400000000000000" pitchFamily="2" charset="-78"/>
              </a:rPr>
              <a:t> اسانس های گیاهی</a:t>
            </a:r>
            <a:endParaRPr lang="en-US" sz="1800" dirty="0">
              <a:ea typeface="Times New Roman"/>
              <a:cs typeface="B Yekan" panose="00000400000000000000" pitchFamily="2" charset="-78"/>
            </a:endParaRPr>
          </a:p>
          <a:p>
            <a:pPr marL="519113" indent="-293688"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راه اندازی آزمایشگاه تشخیص خواص آنتی باکتریال 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مواد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sz="1800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کمیته </a:t>
            </a:r>
            <a:r>
              <a:rPr lang="fa-IR" sz="1800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تحقیقات دانشجویی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ar-SA" sz="1800" dirty="0" smtClean="0">
                <a:ea typeface="Times New Roman"/>
                <a:cs typeface="B Yekan" panose="00000400000000000000" pitchFamily="2" charset="-78"/>
              </a:rPr>
              <a:t>تشکیل کارگروه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 </a:t>
            </a:r>
            <a:r>
              <a:rPr lang="ar-SA" sz="1800" dirty="0" smtClean="0">
                <a:ea typeface="Times New Roman"/>
                <a:cs typeface="B Yekan" panose="00000400000000000000" pitchFamily="2" charset="-78"/>
              </a:rPr>
              <a:t>های فناوری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،</a:t>
            </a:r>
            <a:r>
              <a:rPr lang="ar-SA" sz="1800" dirty="0" smtClean="0">
                <a:ea typeface="Times New Roman"/>
                <a:cs typeface="B Yekan" panose="00000400000000000000" pitchFamily="2" charset="-78"/>
              </a:rPr>
              <a:t> </a:t>
            </a:r>
            <a:r>
              <a:rPr lang="ar-SA" sz="1800" dirty="0">
                <a:ea typeface="Times New Roman"/>
                <a:cs typeface="B Yekan" panose="00000400000000000000" pitchFamily="2" charset="-78"/>
              </a:rPr>
              <a:t>, جذب </a:t>
            </a:r>
            <a:r>
              <a:rPr lang="ar-SA" sz="1800" dirty="0" smtClean="0">
                <a:ea typeface="Times New Roman"/>
                <a:cs typeface="B Yekan" panose="00000400000000000000" pitchFamily="2" charset="-78"/>
              </a:rPr>
              <a:t>منابع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، </a:t>
            </a:r>
            <a:r>
              <a:rPr lang="ar-SA" sz="1800" dirty="0" smtClean="0">
                <a:ea typeface="Times New Roman"/>
                <a:cs typeface="B Yekan" panose="00000400000000000000" pitchFamily="2" charset="-78"/>
              </a:rPr>
              <a:t>روابط عمومی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،</a:t>
            </a:r>
            <a:r>
              <a:rPr lang="ar-SA" sz="1800" dirty="0" smtClean="0">
                <a:ea typeface="Times New Roman"/>
                <a:cs typeface="B Yekan" panose="00000400000000000000" pitchFamily="2" charset="-78"/>
              </a:rPr>
              <a:t> </a:t>
            </a:r>
            <a:r>
              <a:rPr lang="ar-SA" sz="1800" dirty="0">
                <a:ea typeface="Times New Roman"/>
                <a:cs typeface="B Yekan" panose="00000400000000000000" pitchFamily="2" charset="-78"/>
              </a:rPr>
              <a:t>تشکیل </a:t>
            </a:r>
            <a:r>
              <a:rPr lang="en-US" sz="1800" dirty="0">
                <a:ea typeface="Times New Roman"/>
                <a:cs typeface="B Yekan" panose="00000400000000000000" pitchFamily="2" charset="-78"/>
              </a:rPr>
              <a:t>research hub 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، برگزاری </a:t>
            </a:r>
            <a:r>
              <a:rPr lang="fa-IR" sz="1800" dirty="0">
                <a:ea typeface="Times New Roman"/>
                <a:cs typeface="B Yekan" panose="00000400000000000000" pitchFamily="2" charset="-78"/>
              </a:rPr>
              <a:t>مجدد مدارس و کارگاههایی که به دلیل شرایط کرونا متوقف و یا به تاخیر افتاده </a:t>
            </a: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بودند،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sz="1800" dirty="0" smtClean="0">
                <a:ea typeface="Times New Roman"/>
                <a:cs typeface="B Yekan" panose="00000400000000000000" pitchFamily="2" charset="-78"/>
              </a:rPr>
              <a:t> </a:t>
            </a:r>
            <a:r>
              <a:rPr lang="fa-IR" sz="1800" dirty="0">
                <a:ea typeface="Times New Roman"/>
                <a:cs typeface="B Yekan" panose="00000400000000000000" pitchFamily="2" charset="-78"/>
              </a:rPr>
              <a:t>بازنگری شیوه نامه 1400 و ارائه پیشنهاد اصلاحی </a:t>
            </a:r>
            <a:endParaRPr lang="en-US" sz="1800" dirty="0">
              <a:ea typeface="Times New Roman"/>
              <a:cs typeface="B Yekan" panose="00000400000000000000" pitchFamily="2" charset="-78"/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68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2062-CD9B-4D03-B1E6-529BA110825E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فعلی حوزه - </a:t>
            </a:r>
            <a:r>
              <a:rPr lang="fa-IR" sz="2200" b="0" kern="0" dirty="0">
                <a:solidFill>
                  <a:srgbClr val="FF0000"/>
                </a:solidFill>
              </a:rPr>
              <a:t>افتخارات و رتبه های برتر کسب شده:</a:t>
            </a:r>
          </a:p>
          <a:p>
            <a:pPr marL="0" indent="0">
              <a:buNone/>
            </a:pPr>
            <a:endParaRPr lang="fa-IR" sz="18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B Yekan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کسب رتبه اول مرکز رشد علوم دارویی دانشگاه در بین مراکز رشد دانشگاه های علوم پزشکی کشور</a:t>
            </a:r>
            <a:endParaRPr lang="en-US" sz="1800" dirty="0">
              <a:ea typeface="Times New Roman"/>
              <a:cs typeface="B Yekan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fa-IR" sz="1800" dirty="0">
                <a:ea typeface="Times New Roman"/>
                <a:cs typeface="B Yekan" panose="00000400000000000000" pitchFamily="2" charset="-78"/>
              </a:rPr>
              <a:t>کسب سه مورد عنوان " پژوهشگر برتر " به انتخاب وزرات متبوع در طی 100 روز گذشته </a:t>
            </a:r>
          </a:p>
          <a:p>
            <a:endParaRPr lang="fa-IR" sz="1800" dirty="0">
              <a:cs typeface="B Yekan" panose="00000400000000000000" pitchFamily="2" charset="-78"/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36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      بخش چهارم </a:t>
            </a:r>
            <a:r>
              <a:rPr lang="fa-IR" sz="2400" dirty="0"/>
              <a:t>(رئوس برنامه های آتی حوزه):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برنامه های کوتاه مدت</a:t>
            </a:r>
          </a:p>
          <a:p>
            <a:pPr marL="822960" algn="r">
              <a:buFontTx/>
              <a:buChar char="-"/>
            </a:pPr>
            <a:r>
              <a:rPr lang="fa-IR" sz="2400" dirty="0"/>
              <a:t>برنامه های بلند مدت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043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24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7067" y="1063078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</a:t>
            </a:r>
            <a:r>
              <a:rPr lang="fa-IR" sz="2200" b="0" kern="0" dirty="0">
                <a:solidFill>
                  <a:srgbClr val="FF0000"/>
                </a:solidFill>
              </a:rPr>
              <a:t>برنامه های کوتاه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تدوین </a:t>
            </a:r>
            <a:r>
              <a:rPr lang="fa-IR" dirty="0">
                <a:ea typeface="Times New Roman"/>
              </a:rPr>
              <a:t>آیین نامه معاونت تحقیقات و فناوری در سال 1401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ارزشیابی کیفی مراکز تحقیقاتی بر اساس آیین نامه سال 1401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تقویت زیر ساخت های پژوهشکده ها و مراکز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توسعه زیر ساخت داده های پژوهشی به منظور افزایش تولیدات علمی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ارتقاء </a:t>
            </a:r>
            <a:r>
              <a:rPr lang="fa-IR" dirty="0">
                <a:ea typeface="Times New Roman"/>
              </a:rPr>
              <a:t>وب سایت توانمندسازی پژوهشی و فناوری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رفع اشکالات بستر </a:t>
            </a:r>
            <a:r>
              <a:rPr lang="fa-IR" dirty="0">
                <a:ea typeface="Times New Roman"/>
              </a:rPr>
              <a:t>خدمات</a:t>
            </a:r>
            <a:r>
              <a:rPr lang="fa-IR" dirty="0"/>
              <a:t> آنلاین میز مشاوره پژوهشی و فناوری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فعال سازی بروکرها در حوزه ارتباط دانشگاه با صنعت</a:t>
            </a:r>
            <a:endParaRPr lang="en-US" dirty="0">
              <a:ea typeface="Times New Roman"/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توسعه پارک فناوری سلامت</a:t>
            </a:r>
            <a:endParaRPr lang="en-US" dirty="0">
              <a:ea typeface="Times New Roman"/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فعال سازی بروکرها در فناوری های آماده عرضه دانش فنی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تشکیل کمیته اخلاق در کار با حیوانات آزمایشگاهی.</a:t>
            </a:r>
            <a:endParaRPr lang="en-US" dirty="0">
              <a:ea typeface="Times New Roman"/>
            </a:endParaRP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برگزاری وبینار "ایمنی زیستی از منظر اخلاق در پژوهش" برای اولین بار در دانشگاه در اسفند </a:t>
            </a:r>
            <a:r>
              <a:rPr lang="fa-IR" dirty="0" smtClean="0">
                <a:ea typeface="Times New Roman"/>
              </a:rPr>
              <a:t>ماه سال جاری</a:t>
            </a:r>
            <a:endParaRPr lang="en-US" dirty="0">
              <a:ea typeface="Times New Roman"/>
            </a:endParaRPr>
          </a:p>
          <a:p>
            <a:endParaRPr lang="en-US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39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2062-CD9B-4D03-B1E6-529BA110825E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47067" y="1063078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کوتاه مدت:</a:t>
            </a: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772816"/>
            <a:ext cx="8229600" cy="446449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 rtl="1">
              <a:buFontTx/>
              <a:buNone/>
            </a:pP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914875"/>
            <a:ext cx="8229600" cy="446449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تغییر و به روزرسانی سامانه مربوط به سه عنوان از مجلات فارسی</a:t>
            </a: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برگزاری حدود بیست کارگاه مهارت آموزی آزمایشگاهی بصورت حضوری در آینده نزدیک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بروزرسانی و ارتقای وب سایت آزمایشگاه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ایجاد و فعال سازی صفحه اینستاگرام آزمایشگاه جامع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راه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اندازی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آزمایشگاه خدمات تعیین حساسیت دارویی باکتری ها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بهره برداری از آزمایشگاه </a:t>
            </a:r>
            <a:r>
              <a:rPr lang="en-US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NMR</a:t>
            </a: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تحویل و راه اندازی دستگاه </a:t>
            </a:r>
            <a:r>
              <a:rPr lang="en-US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NGS</a:t>
            </a:r>
            <a:endParaRPr lang="fa-IR" sz="1800" b="1" dirty="0" smtClean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به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روز رسانی سایت بین المللی سازی پژوهش، مدیریت </a:t>
            </a:r>
          </a:p>
          <a:p>
            <a:pPr algn="r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 به روز رسانی اطلاعات اعضا هیات علمی در سایت </a:t>
            </a:r>
            <a:r>
              <a:rPr lang="en-US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profile</a:t>
            </a:r>
            <a:endParaRPr lang="fa-IR" sz="1800" b="1" dirty="0" smtClean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ارتقاء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شبکه ارتباطی و بین رشته ای 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بهبود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رتبه  "حمایت از تحقیقات دانشجویی " در سیستم وزارت متبوع با تبعیت از موارد کسب امتیاز ( افزایش تعداد مقالات و طرح ها و .... ) 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ارتقا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کیفیت فعالیتهای پژوهشی دانشجویان  با شناسایی مراجع ملی و بین المللی 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×"/>
            </a:pP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0" indent="0" algn="r" rtl="1">
              <a:buFontTx/>
              <a:buNone/>
            </a:pPr>
            <a:endParaRPr lang="en-US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15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26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05137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</a:t>
            </a:r>
            <a:r>
              <a:rPr lang="fa-IR" sz="2200" b="0" kern="0" dirty="0">
                <a:solidFill>
                  <a:srgbClr val="FF0000"/>
                </a:solidFill>
              </a:rPr>
              <a:t>برنامه های بلند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marL="0" indent="0">
              <a:buNone/>
            </a:pPr>
            <a:endParaRPr lang="fa-IR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افزایش </a:t>
            </a:r>
            <a:r>
              <a:rPr lang="fa-IR" dirty="0"/>
              <a:t>همکاری ها و تعاملات بین المللی و ایجاد ارتباط علمی گسترده جهت اجرای تحقیقات فرا ملی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اتخاذ </a:t>
            </a:r>
            <a:r>
              <a:rPr lang="fa-IR" dirty="0"/>
              <a:t>راهکار مناسب جهت اشاعه اطلاعات در حوزه توانمندسازی پژوهشی و </a:t>
            </a:r>
            <a:r>
              <a:rPr lang="fa-IR" dirty="0" smtClean="0"/>
              <a:t>فناوری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راه اندازی اتاق تمیز در پارک فناوری سلامت دانشگاه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استقرار دایمی بروکرها در مراکز رشد دانشگاه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sz="1700" dirty="0"/>
              <a:t>ساماندهی </a:t>
            </a:r>
            <a:r>
              <a:rPr lang="fa-IR" sz="1700" dirty="0" smtClean="0"/>
              <a:t>و </a:t>
            </a:r>
            <a:r>
              <a:rPr lang="fa-IR" sz="1700" dirty="0"/>
              <a:t>ارتقای مراکز پرورش و نگهداری و پژوهش بر روی حیوانات آزمایشگاهی در دانشگاه</a:t>
            </a:r>
          </a:p>
          <a:p>
            <a:pPr lvl="0">
              <a:buFont typeface="Wingdings" panose="05000000000000000000" pitchFamily="2" charset="2"/>
              <a:buChar char="×"/>
            </a:pPr>
            <a:r>
              <a:rPr lang="fa-IR" dirty="0"/>
              <a:t>طی هماهنگی با مدیریت توسعه و ارزیابی تحقیقات تکمله هایی در پژوهشیار برای مباحث اخلاقی صورت گیرد.</a:t>
            </a:r>
            <a:endParaRPr lang="en-US" dirty="0"/>
          </a:p>
          <a:p>
            <a:pPr marL="282575" indent="-225425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dirty="0"/>
              <a:t>تغییر ناشر 10 عنوان از مجلات انگلیسی، از </a:t>
            </a:r>
            <a:r>
              <a:rPr lang="en-US" dirty="0" err="1"/>
              <a:t>Medknow</a:t>
            </a:r>
            <a:r>
              <a:rPr lang="fa-IR" dirty="0"/>
              <a:t> به دانشگاه</a:t>
            </a:r>
          </a:p>
          <a:p>
            <a:pPr marL="282575" lvl="1" indent="-225425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dirty="0">
                <a:ea typeface="+mn-ea"/>
              </a:rPr>
              <a:t>افزایش شاخص های استنادی و آلتمتریکس مجلات دانشگاه </a:t>
            </a:r>
          </a:p>
          <a:p>
            <a:endParaRPr lang="en-US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2062-CD9B-4D03-B1E6-529BA110825E}" type="slidenum">
              <a:rPr lang="es-ES" smtClean="0"/>
              <a:pPr/>
              <a:t>27</a:t>
            </a:fld>
            <a:endParaRPr lang="es-E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40053" y="1052736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رئوس برنامه های آتی حوزه - برنامه های بلند مدت: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772816"/>
            <a:ext cx="8229600" cy="446449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cs typeface="B Yekan" panose="00000400000000000000" pitchFamily="2" charset="-78"/>
              </a:rPr>
              <a:t>کمک به رفع نیازهای آزمایشگاهی محققین حوزه زیست پزشکی و رفع نیاز آنها (تا حد ممکن) از خدمات خارج از استان</a:t>
            </a: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cs typeface="B Yekan" panose="00000400000000000000" pitchFamily="2" charset="-78"/>
              </a:rPr>
              <a:t>شناسایی</a:t>
            </a:r>
            <a:r>
              <a:rPr lang="fa-IR" sz="1800" b="1" dirty="0">
                <a:solidFill>
                  <a:srgbClr val="336699"/>
                </a:solidFill>
                <a:cs typeface="B Yekan" panose="00000400000000000000" pitchFamily="2" charset="-78"/>
              </a:rPr>
              <a:t>، معرفی و ارایه خدمات مشاوره به اعضا هیات علمی جهت جذب منابع و گرنت های بین المللی</a:t>
            </a:r>
            <a:endParaRPr lang="en-US" sz="1800" b="1" dirty="0">
              <a:solidFill>
                <a:srgbClr val="336699"/>
              </a:solidFill>
              <a:cs typeface="B Yekan" panose="00000400000000000000" pitchFamily="2" charset="-78"/>
            </a:endParaRP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cs typeface="B Yekan" panose="00000400000000000000" pitchFamily="2" charset="-78"/>
              </a:rPr>
              <a:t>فرصت یابی، شناسایی، زمینه سازی، تسهیل و ارایه خدمات مشاوره به اعضا هیات علمی جهت ارتقائ همکاریهای بین المللی پژوهشی</a:t>
            </a:r>
            <a:endParaRPr lang="en-US" sz="1800" b="1" dirty="0">
              <a:solidFill>
                <a:srgbClr val="336699"/>
              </a:solidFill>
              <a:cs typeface="B Yekan" panose="00000400000000000000" pitchFamily="2" charset="-78"/>
            </a:endParaRP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cs typeface="B Yekan" panose="00000400000000000000" pitchFamily="2" charset="-78"/>
              </a:rPr>
              <a:t>شناسایی و معرفی محققان ایرانی غیرمقیم و تلاش در جلب همکاری بین‌المللی در حوزه </a:t>
            </a:r>
            <a:r>
              <a:rPr lang="fa-IR" sz="1800" b="1" dirty="0" smtClean="0">
                <a:solidFill>
                  <a:srgbClr val="336699"/>
                </a:solidFill>
                <a:cs typeface="B Yekan" panose="00000400000000000000" pitchFamily="2" charset="-78"/>
              </a:rPr>
              <a:t>پژوهش</a:t>
            </a:r>
          </a:p>
          <a:p>
            <a:pPr lvl="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cs typeface="B Yekan" panose="00000400000000000000" pitchFamily="2" charset="-78"/>
              </a:rPr>
              <a:t>آماده سازی </a:t>
            </a:r>
            <a:r>
              <a:rPr lang="fa-IR" sz="1800" b="1" dirty="0">
                <a:solidFill>
                  <a:srgbClr val="336699"/>
                </a:solidFill>
                <a:cs typeface="B Yekan" panose="00000400000000000000" pitchFamily="2" charset="-78"/>
              </a:rPr>
              <a:t>فعالیتهای پژوهشی دانشجویان برای تطابق با نیازهای دانشگاه نسل سه و چهار</a:t>
            </a:r>
          </a:p>
          <a:p>
            <a:pPr lvl="0" algn="just" rtl="1">
              <a:buFont typeface="Wingdings" panose="05000000000000000000" pitchFamily="2" charset="2"/>
              <a:buChar char="×"/>
            </a:pPr>
            <a:endParaRPr lang="en-US" sz="1800" b="1" dirty="0">
              <a:solidFill>
                <a:srgbClr val="336699"/>
              </a:solidFill>
              <a:cs typeface="B Yekan" panose="00000400000000000000" pitchFamily="2" charset="-78"/>
            </a:endParaRPr>
          </a:p>
          <a:p>
            <a:pPr marL="0" indent="0" algn="r" rtl="1">
              <a:buNone/>
            </a:pPr>
            <a:endParaRPr lang="en-US" sz="1800" b="1" dirty="0" smtClean="0">
              <a:solidFill>
                <a:srgbClr val="336699"/>
              </a:solidFill>
              <a:cs typeface="B Yeka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×"/>
            </a:pPr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r" rtl="1">
              <a:buFont typeface="Wingdings" panose="05000000000000000000" pitchFamily="2" charset="2"/>
              <a:buChar char="×"/>
            </a:pPr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r" rtl="1">
              <a:buFont typeface="Wingdings" panose="05000000000000000000" pitchFamily="2" charset="2"/>
              <a:buChar char="×"/>
            </a:pPr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r" rtl="1">
              <a:buFont typeface="Wingdings" panose="05000000000000000000" pitchFamily="2" charset="2"/>
              <a:buChar char="×"/>
            </a:pPr>
            <a:endParaRPr lang="en-US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r" rtl="1">
              <a:buFont typeface="Wingdings" panose="05000000000000000000" pitchFamily="2" charset="2"/>
              <a:buChar char="×"/>
            </a:pPr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r" rtl="1">
              <a:buFont typeface="Wingdings" panose="05000000000000000000" pitchFamily="2" charset="2"/>
              <a:buChar char="×"/>
            </a:pPr>
            <a:endParaRPr lang="en-US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28</a:t>
            </a:fld>
            <a:endParaRPr lang="es-ES" dirty="0"/>
          </a:p>
        </p:txBody>
      </p:sp>
      <p:sp>
        <p:nvSpPr>
          <p:cNvPr id="7" name="Rectangle 3" descr="10069043"/>
          <p:cNvSpPr>
            <a:spLocks noGrp="1" noChangeArrowheads="1"/>
          </p:cNvSpPr>
          <p:nvPr>
            <p:ph idx="1"/>
          </p:nvPr>
        </p:nvSpPr>
        <p:spPr>
          <a:xfrm>
            <a:off x="457200" y="2276872"/>
            <a:ext cx="8229600" cy="1584176"/>
          </a:xfrm>
          <a:gradFill>
            <a:gsLst>
              <a:gs pos="40000">
                <a:schemeClr val="accent5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fa-IR" sz="2800" dirty="0">
              <a:solidFill>
                <a:srgbClr val="7A0000"/>
              </a:solidFill>
              <a:cs typeface="Titr" pitchFamily="2" charset="-78"/>
            </a:endParaRPr>
          </a:p>
          <a:p>
            <a:pPr algn="ctr">
              <a:buNone/>
            </a:pPr>
            <a:r>
              <a:rPr lang="fa-IR" sz="2800" dirty="0">
                <a:solidFill>
                  <a:schemeClr val="bg1"/>
                </a:solidFill>
                <a:cs typeface="B Titr" panose="00000700000000000000" pitchFamily="2" charset="-78"/>
              </a:rPr>
              <a:t>تصوير فرداي سازمان با تصميم امروز مديران ترسيم می شود.</a:t>
            </a:r>
          </a:p>
          <a:p>
            <a:pPr eaLnBrk="1" hangingPunct="1">
              <a:buFontTx/>
              <a:buNone/>
            </a:pPr>
            <a:endParaRPr lang="en-US" sz="2800" dirty="0">
              <a:solidFill>
                <a:srgbClr val="7A0000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698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052736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</a:t>
            </a:r>
            <a:r>
              <a:rPr lang="fa-IR" sz="2200" b="0" kern="0" dirty="0">
                <a:solidFill>
                  <a:srgbClr val="FF0000"/>
                </a:solidFill>
              </a:rPr>
              <a:t>وظایف حوزه</a:t>
            </a:r>
            <a:endParaRPr lang="fa-IR" sz="2200" kern="0" dirty="0">
              <a:solidFill>
                <a:srgbClr val="FF0000"/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26686" y="1707076"/>
            <a:ext cx="8229600" cy="4585632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مدیریت ارزیابی و توسعه تحقیقات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ساماندهی </a:t>
            </a:r>
            <a:r>
              <a:rPr lang="fa-IR" dirty="0">
                <a:ea typeface="Times New Roman"/>
              </a:rPr>
              <a:t>به امور مراکز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ساماندهی </a:t>
            </a:r>
            <a:r>
              <a:rPr lang="fa-IR" dirty="0">
                <a:ea typeface="Times New Roman"/>
              </a:rPr>
              <a:t>امور مربوط به هیات علمی پژوهشی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تسهیل </a:t>
            </a:r>
            <a:r>
              <a:rPr lang="fa-IR" dirty="0">
                <a:ea typeface="Times New Roman"/>
              </a:rPr>
              <a:t>روند تصویب طرح های تحقیقاتی و پایان نامه ها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ادامه </a:t>
            </a:r>
            <a:r>
              <a:rPr lang="fa-IR" dirty="0">
                <a:ea typeface="Times New Roman"/>
              </a:rPr>
              <a:t>حمایت از برنامه های ثبت و پیامدهای سلامت به عنوان زیرساختی برای تحقیقات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تغییر </a:t>
            </a:r>
            <a:r>
              <a:rPr lang="fa-IR" dirty="0">
                <a:ea typeface="Times New Roman"/>
              </a:rPr>
              <a:t>روند ارزیابی کیفی مراکز تحقیقاتی در سال 1401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>
                <a:ea typeface="Times New Roman"/>
              </a:rPr>
              <a:t>تدوین </a:t>
            </a:r>
            <a:r>
              <a:rPr lang="fa-IR" dirty="0">
                <a:ea typeface="Times New Roman"/>
              </a:rPr>
              <a:t>دستورالعمل اجرایی </a:t>
            </a:r>
            <a:r>
              <a:rPr lang="fa-IR" dirty="0" smtClean="0">
                <a:ea typeface="Times New Roman"/>
              </a:rPr>
              <a:t>حوزه معاونت تحقیقات و فناوری </a:t>
            </a:r>
            <a:r>
              <a:rPr lang="fa-IR" dirty="0">
                <a:ea typeface="Times New Roman"/>
              </a:rPr>
              <a:t>در سال </a:t>
            </a:r>
            <a:r>
              <a:rPr lang="fa-IR" dirty="0" smtClean="0">
                <a:ea typeface="Times New Roman"/>
              </a:rPr>
              <a:t>1401</a:t>
            </a:r>
          </a:p>
          <a:p>
            <a:pPr marL="0" indent="0">
              <a:buNone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مدیریت منابع علمی و علم سنجی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sz="1700" dirty="0" smtClean="0">
                <a:ea typeface="Times New Roman"/>
              </a:rPr>
              <a:t>پشتیبانی </a:t>
            </a:r>
            <a:r>
              <a:rPr lang="fa-IR" sz="1700" dirty="0">
                <a:ea typeface="Times New Roman"/>
              </a:rPr>
              <a:t>و نظارت بر فعالیت کتابخانه های دانشکده ای، بیمارستانی و سایر کتابخانه‌های دانشگاه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ارتقاء کمی و کیفی خدمات اطلاع‌رسانی پزشکی در سطح دانشگاه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به‌روز رسانی و تامین منابع اطلاعاتی علمی مورد نیاز استفاده کنندگان از کتابخانه های دانشگاه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ارائه خدمات مشاوره پژوهشی و فناوری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تولید محتوای آموزشی در حوزه پژوهش و فناوری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>
                <a:ea typeface="Times New Roman"/>
              </a:rPr>
              <a:t>برگزاری وبینارهای توانمندسازی پژوهشی </a:t>
            </a:r>
            <a:endParaRPr lang="en-US" dirty="0" smtClean="0">
              <a:ea typeface="Times New Roman"/>
            </a:endParaRPr>
          </a:p>
          <a:p>
            <a:pPr>
              <a:buFont typeface="Wingdings" panose="05000000000000000000" pitchFamily="2" charset="2"/>
              <a:buChar char="×"/>
            </a:pPr>
            <a:endParaRPr lang="en-US" sz="1700" dirty="0"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DA88-9ADC-4BCC-9FB4-0722CBDB6C93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6686" y="1018844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26686" y="1750699"/>
            <a:ext cx="8229600" cy="46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 algn="just" rtl="1"/>
            <a:r>
              <a:rPr lang="fa-IR" sz="1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مدیریت توسعه فناوری</a:t>
            </a:r>
          </a:p>
          <a:p>
            <a:pPr marL="285750" lvl="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تقویت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زیر ساخت های مورد نیاز در حوزه فناوری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ارایه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آموزش و مشاوره های لازم به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فناوران (ایده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پردازی،حقوق مالکیت فکری، تجاری سازی)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lvl="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ایجاد ارتباط بین فناوران دانشگاه با بخش صنعت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lvl="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ارایه دستاوردهای فناورانه دانشگاه به بخش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صنعت</a:t>
            </a: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سیاست گذاری در خصوص اخلاق در پژوهش در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دانشگاه</a:t>
            </a:r>
          </a:p>
          <a:p>
            <a:pPr algn="just" rtl="1"/>
            <a:r>
              <a:rPr lang="fa-IR" sz="1800" b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کمیته اخلاق در پژوهش 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ea typeface="Times New Roman"/>
              <a:cs typeface="B Yeka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نظارت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در خصوص اخلاق در پژوهش در دانشگاه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و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اعطای کد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اخلاق به پژوهش های دانشگاه </a:t>
            </a: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7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آموزش </a:t>
            </a:r>
            <a:r>
              <a:rPr lang="fa-IR" sz="17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و </a:t>
            </a:r>
            <a:r>
              <a:rPr lang="fa-IR" sz="17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توانمندسازی </a:t>
            </a:r>
            <a:r>
              <a:rPr lang="fa-IR" sz="17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اساتید، دانشجویان و پژوهشگران در خصوص اخلاق در پژوهش در دانشگاه</a:t>
            </a:r>
            <a:endParaRPr lang="en-US" sz="17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algn="just" rtl="1"/>
            <a:r>
              <a:rPr lang="fa-IR" sz="1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مدیریت </a:t>
            </a:r>
            <a:r>
              <a:rPr lang="fa-IR" sz="1800" b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مجلات دانشگاه</a:t>
            </a: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رصد مداوم وضعیت مجلات در پایگاه های اطلاعاتی ملی و بین المللی و انجام پیگیری های لازم به منظور حفظ روزآمدی مجلات در این پایگاه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ها</a:t>
            </a: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بررسی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وضعیت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مجلات در سازمان های مرتبط شامل کمیسیون نشریات و سامانه وزارت ارشاد به منظور حفظ رتبه مجلات</a:t>
            </a:r>
            <a:endParaRPr lang="fa-IR" sz="1800" kern="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endParaRPr lang="fa-IR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en-US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en-US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9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DA88-9ADC-4BCC-9FB4-0722CBDB6C93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8" y="1063078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57200" y="1772816"/>
            <a:ext cx="8229600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rtl="1"/>
            <a:r>
              <a:rPr lang="fa-IR" sz="1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آزمایشگاه جامع</a:t>
            </a: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ارائه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خدمات تخصصی آ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زمایشگاهی، دستگاهی و مشاوره ای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پژوهش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در حیطه های زیست پزشکی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تلاش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برای بروز بودن و بروز رساندن خدمات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آزمایشگاهی</a:t>
            </a:r>
          </a:p>
          <a:p>
            <a:pPr algn="just" rtl="1"/>
            <a:r>
              <a:rPr lang="fa-IR" sz="1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شورای بین المللی سازی پژوهش</a:t>
            </a:r>
          </a:p>
          <a:p>
            <a:pPr marL="285750" lvl="0" indent="-285750" algn="just" rtl="1">
              <a:buFont typeface="Wingdings" panose="05000000000000000000" pitchFamily="2" charset="2"/>
              <a:buChar char="×"/>
            </a:pPr>
            <a:r>
              <a:rPr lang="fa-IR" sz="17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شناسایی، معرفی و ارایه خدمات مشاوره به اعضا هیات علمی جهت جذب منابع و </a:t>
            </a:r>
            <a:r>
              <a:rPr lang="fa-IR" sz="17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گرنتهای </a:t>
            </a:r>
            <a:r>
              <a:rPr lang="fa-IR" sz="17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بین المللی</a:t>
            </a:r>
            <a:endParaRPr lang="en-US" sz="17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lvl="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فرصت یابی، شناسایی، زمینه سازی، تسهیل و ارایه خدمات مشاوره به اعضا هیات علمی جهت ارتقائ همکاریهای بین المللی پژوهشی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lvl="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مدیریت اعزام های علمی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lvl="0" indent="-285750" algn="just" rtl="1">
              <a:buFont typeface="Wingdings" panose="05000000000000000000" pitchFamily="2" charset="2"/>
              <a:buChar char="×"/>
            </a:pP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شناسایی </a:t>
            </a: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و معرفی محققان ایرانی غیرمقیم علاقمند به همکاریهای علمی پژوهشی با دانشگاه و تلاش در جلب همکاری بین‌المللی در حوزه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پژوهش</a:t>
            </a:r>
          </a:p>
          <a:p>
            <a:pPr lvl="0" algn="just" rtl="1"/>
            <a:r>
              <a:rPr lang="fa-IR" sz="1800" b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کمیته تحقیقات دانشجویی</a:t>
            </a: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ar-SA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حمایت از فعالیت‌های پژوهشی دانشجویان 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r>
              <a:rPr lang="ar-SA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توانمندسازی دانشجویان علاقه مند در حیطه های مرتبط با پژوهش </a:t>
            </a:r>
            <a:r>
              <a:rPr lang="fa-IR" sz="1800" b="1" dirty="0" smtClean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و مهارت های فناوری</a:t>
            </a: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lvl="0" algn="just" rtl="1"/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en-US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en-US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8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2062-CD9B-4D03-B1E6-529BA110825E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457200" y="1772816"/>
            <a:ext cx="8229600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rtl="1"/>
            <a:r>
              <a:rPr lang="fa-IR" sz="18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B Yekan" panose="00000400000000000000" pitchFamily="2" charset="-78"/>
              </a:rPr>
              <a:t>سایر فعالیت ها</a:t>
            </a:r>
            <a:endParaRPr lang="fa-IR" sz="1800" b="1" dirty="0" smtClean="0">
              <a:solidFill>
                <a:schemeClr val="accent1">
                  <a:lumMod val="75000"/>
                </a:schemeClr>
              </a:solidFill>
              <a:ea typeface="Times New Roman"/>
              <a:cs typeface="B Yeka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برگزاری  هفته پژوهش با شعار با پژوهش یار اصفهان باشیم به شرح برنامه ذیل:</a:t>
            </a:r>
          </a:p>
          <a:p>
            <a:pPr marL="169863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برگزاری بیش از 20 عنوان وبینار آموزشی</a:t>
            </a:r>
          </a:p>
          <a:p>
            <a:pPr marL="169863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نشست های تخصصی با پژوهشگران و اساتید داخلی و خارجی</a:t>
            </a:r>
          </a:p>
          <a:p>
            <a:pPr marL="169863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برگزاری جلسه مسئولین معاونت تحقیقات و فناوری با دانشجویان</a:t>
            </a:r>
          </a:p>
          <a:p>
            <a:pPr marL="169863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برگزاری نمایشگاه دستاوردهای فناورانه دانشگاه علوم پزشکی اصفهان با معرفی بیش از 80 نمونه از محصولات شرکت های دانش بنیان و هسته های فناور دانشگاه</a:t>
            </a:r>
          </a:p>
          <a:p>
            <a:pPr marL="169863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17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برگزاری نشست هم اندیشی برای تحلیل چالش های مرتبط با تردیدهای واکسیناسیون کووید-19</a:t>
            </a:r>
          </a:p>
          <a:p>
            <a:pPr marL="169863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1800" b="1" dirty="0">
                <a:solidFill>
                  <a:srgbClr val="336699"/>
                </a:solidFill>
                <a:ea typeface="Times New Roman"/>
                <a:cs typeface="B Yekan" panose="00000400000000000000" pitchFamily="2" charset="-78"/>
              </a:rPr>
              <a:t>برگزاری نشست متخصصین با مردم در برنامه لایو اینستاگرام جهت پاسخگویی به سوالات مرتبط با کووید-19</a:t>
            </a:r>
          </a:p>
          <a:p>
            <a:pPr lvl="0" algn="just" rtl="1"/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×"/>
            </a:pPr>
            <a:endParaRPr lang="en-US" sz="1800" b="1" dirty="0">
              <a:solidFill>
                <a:srgbClr val="336699"/>
              </a:solidFill>
              <a:ea typeface="Times New Roman"/>
              <a:cs typeface="B Yekan" panose="00000400000000000000" pitchFamily="2" charset="-78"/>
            </a:endParaRPr>
          </a:p>
          <a:p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en-US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kern="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1063078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2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/>
              <a:t>بخش دوم </a:t>
            </a:r>
            <a:r>
              <a:rPr lang="fa-IR" sz="2400" dirty="0"/>
              <a:t>(تحلیل وضعیت موجود حوزه در زمان تحویل مسئولیت): </a:t>
            </a:r>
            <a:endParaRPr lang="fa-IR" dirty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/>
          </a:p>
          <a:p>
            <a:pPr marL="822960" algn="r">
              <a:buFontTx/>
              <a:buChar char="-"/>
            </a:pPr>
            <a:r>
              <a:rPr lang="fa-IR" sz="2400" dirty="0"/>
              <a:t>نقاط قوت</a:t>
            </a:r>
          </a:p>
          <a:p>
            <a:pPr marL="822960" algn="r">
              <a:buFontTx/>
              <a:buChar char="-"/>
            </a:pPr>
            <a:r>
              <a:rPr lang="fa-IR" sz="2400" dirty="0"/>
              <a:t>نقاط ضعف</a:t>
            </a:r>
          </a:p>
          <a:p>
            <a:pPr marL="822960" algn="r">
              <a:buFontTx/>
              <a:buChar char="-"/>
            </a:pPr>
            <a:r>
              <a:rPr lang="fa-IR" sz="2400" dirty="0"/>
              <a:t>موانع و مشکلات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64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</a:t>
            </a:r>
            <a:r>
              <a:rPr lang="fa-IR" sz="2200" b="0" kern="0" dirty="0">
                <a:solidFill>
                  <a:srgbClr val="FF0000"/>
                </a:solidFill>
              </a:rPr>
              <a:t>نقاط قوت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83985" y="1793278"/>
            <a:ext cx="8229600" cy="4586092"/>
          </a:xfrm>
        </p:spPr>
        <p:txBody>
          <a:bodyPr/>
          <a:lstStyle/>
          <a:p>
            <a:pPr marL="0" indent="0">
              <a:buNone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مدیریت ارزیابی و توسعه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تحقیقات</a:t>
            </a:r>
            <a:endParaRPr lang="fa-IR" dirty="0" smtClean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شفافیت فرایندها در فرآیندهای مرتبط با پژوهش های دانشگاه</a:t>
            </a:r>
            <a:endParaRPr lang="fa-IR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وجود آیین نامه برای جذب نیروی انسانی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وجود حمایت از دستیاران پژوهش برای اجرای طرح های تحیقاتی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جذب نیروی طرح نیروی انسانی برای مرکز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وجود سامانه پژوهشیار برای بررسی طرح های تحقیقاتی و پایان نامه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دسترسی محققان به کارنامه پژوهشی خود در سامانه پژوهشیار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تخصیص گرانت تحقیقاتی  بر اساس عملکرد محققین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وجود معیارهای ارزیابی کیفی مراکز تحقیقاتی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 وجود نرم افزار ثبت بیماری ها و پیامدهای </a:t>
            </a:r>
            <a:r>
              <a:rPr lang="fa-IR" dirty="0" smtClean="0"/>
              <a:t>سلامت</a:t>
            </a:r>
          </a:p>
          <a:p>
            <a:pPr marL="0" indent="0">
              <a:buNone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مدیریت منابع علمی و علم سنجی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گستردگی و تعدد کتابخانه‌های فعال در سطح دانشگاه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حضور کارشناسان متخصص کتابداری و اطلاع‌رسانی پزشکی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تحلیل وضعیت موجود حوزه در زمان تحویل مسئولیت- نقاط قوت:</a:t>
            </a:r>
          </a:p>
          <a:p>
            <a:pPr marL="0" indent="0">
              <a:buNone/>
            </a:pPr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77486" y="1793278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تمرکز در شیوه ارائه اطلاعات منابع موجود در کتابخانه های دانشگاه  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وجود برخی محتواهای آموزشی ویدئویی در حوزه پژوهش و فناوری </a:t>
            </a:r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مدیریت توسعه فناوری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وجود </a:t>
            </a:r>
            <a:r>
              <a:rPr lang="fa-IR" dirty="0"/>
              <a:t>ساختارهای فناوری در دانشگاه از ایده تا تجاری سازی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وجود </a:t>
            </a:r>
            <a:r>
              <a:rPr lang="en-US" dirty="0"/>
              <a:t>Fab Lab</a:t>
            </a:r>
            <a:r>
              <a:rPr lang="fa-IR" dirty="0"/>
              <a:t> با تجهیزات لازم</a:t>
            </a:r>
            <a:endParaRPr lang="en-US" dirty="0"/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احداث اتاق تمیز کلاس </a:t>
            </a:r>
            <a:r>
              <a:rPr lang="en-US" dirty="0"/>
              <a:t>B</a:t>
            </a:r>
            <a:r>
              <a:rPr lang="fa-IR" dirty="0"/>
              <a:t>، </a:t>
            </a:r>
            <a:r>
              <a:rPr lang="en-US" dirty="0"/>
              <a:t>D</a:t>
            </a:r>
            <a:r>
              <a:rPr lang="fa-IR" dirty="0"/>
              <a:t> و </a:t>
            </a:r>
            <a:r>
              <a:rPr lang="en-US" dirty="0" smtClean="0"/>
              <a:t>C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کمیته اخلاق در پژوهش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sz="1700" dirty="0"/>
              <a:t>وجود ساختار منظم و اعتباربخشی شده توسط کمیته ملی اخلاق در پژوهشهای زیست پزشکی کشور </a:t>
            </a:r>
            <a:endParaRPr lang="fa-IR" sz="1700" dirty="0" smtClean="0"/>
          </a:p>
          <a:p>
            <a:pPr marL="0" indent="0">
              <a:buNone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مدیریت مجلات دانشگاه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×"/>
            </a:pPr>
            <a:r>
              <a:rPr lang="fa-IR" dirty="0" smtClean="0"/>
              <a:t>سردبیران </a:t>
            </a:r>
            <a:r>
              <a:rPr lang="fa-IR" dirty="0"/>
              <a:t>و کارشناسان متخصص و مجرب مجلات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توجه ویژه مسئولان به مجلات دانشگاه به عنوان اعتبار و پرستیژ دانشگاه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وجود تجهیزات سخت افزاری لازم برای راه اندازی سامانه های جدید مجلات</a:t>
            </a:r>
          </a:p>
          <a:p>
            <a:pPr>
              <a:buFont typeface="Wingdings" panose="05000000000000000000" pitchFamily="2" charset="2"/>
              <a:buChar char="×"/>
            </a:pPr>
            <a:r>
              <a:rPr lang="fa-IR" dirty="0"/>
              <a:t>پتانسیل داوری داخل </a:t>
            </a:r>
            <a:r>
              <a:rPr lang="fa-IR" dirty="0" smtClean="0"/>
              <a:t>دانشگاه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9257</TotalTime>
  <Words>2660</Words>
  <Application>Microsoft Office PowerPoint</Application>
  <PresentationFormat>On-screen Show (4:3)</PresentationFormat>
  <Paragraphs>442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B Titr</vt:lpstr>
      <vt:lpstr>B Yekan</vt:lpstr>
      <vt:lpstr>Calibri</vt:lpstr>
      <vt:lpstr>Times New Roman</vt:lpstr>
      <vt:lpstr>Titr</vt:lpstr>
      <vt:lpstr>Wingdings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res-abraghouian-</cp:lastModifiedBy>
  <cp:revision>1343</cp:revision>
  <cp:lastPrinted>2020-07-11T04:42:16Z</cp:lastPrinted>
  <dcterms:created xsi:type="dcterms:W3CDTF">2010-05-23T14:28:12Z</dcterms:created>
  <dcterms:modified xsi:type="dcterms:W3CDTF">2022-02-19T06:17:26Z</dcterms:modified>
</cp:coreProperties>
</file>