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664" r:id="rId2"/>
    <p:sldId id="1094" r:id="rId3"/>
    <p:sldId id="1095" r:id="rId4"/>
    <p:sldId id="1276" r:id="rId5"/>
    <p:sldId id="1288" r:id="rId6"/>
    <p:sldId id="1273" r:id="rId7"/>
    <p:sldId id="1266" r:id="rId8"/>
    <p:sldId id="1274" r:id="rId9"/>
    <p:sldId id="1275" r:id="rId10"/>
    <p:sldId id="1278" r:id="rId11"/>
    <p:sldId id="1279" r:id="rId12"/>
    <p:sldId id="1284" r:id="rId13"/>
    <p:sldId id="1285" r:id="rId14"/>
    <p:sldId id="1280" r:id="rId15"/>
    <p:sldId id="1281" r:id="rId16"/>
    <p:sldId id="1282" r:id="rId17"/>
    <p:sldId id="1286" r:id="rId18"/>
    <p:sldId id="1283" r:id="rId19"/>
    <p:sldId id="1287" r:id="rId20"/>
    <p:sldId id="1289" r:id="rId21"/>
  </p:sldIdLst>
  <p:sldSz cx="9144000" cy="6858000" type="screen4x3"/>
  <p:notesSz cx="6797675" cy="9874250"/>
  <p:custDataLst>
    <p:tags r:id="rId23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EF0F2"/>
    <a:srgbClr val="D6ECEE"/>
    <a:srgbClr val="EAF5F6"/>
    <a:srgbClr val="D9EDEF"/>
    <a:srgbClr val="E2EFF2"/>
    <a:srgbClr val="F4F9FA"/>
    <a:srgbClr val="006666"/>
    <a:srgbClr val="EDF6F7"/>
    <a:srgbClr val="BD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5" autoAdjust="0"/>
    <p:restoredTop sz="94767" autoAdjust="0"/>
  </p:normalViewPr>
  <p:slideViewPr>
    <p:cSldViewPr>
      <p:cViewPr varScale="1">
        <p:scale>
          <a:sx n="84" d="100"/>
          <a:sy n="84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082B-773B-47D2-BD51-492648822416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83E8-B123-4CBC-8C1B-BE059972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269809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DA88-9ADC-4BCC-9FB4-0722CBDB6C9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8870" y="6525344"/>
            <a:ext cx="5221642" cy="336925"/>
          </a:xfrm>
        </p:spPr>
        <p:txBody>
          <a:bodyPr/>
          <a:lstStyle>
            <a:lvl1pPr>
              <a:defRPr lang="fa-IR" sz="1200" kern="1200" smtClean="0">
                <a:solidFill>
                  <a:srgbClr val="0070C0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</a:lstStyle>
          <a:p>
            <a:pPr rtl="1"/>
            <a:r>
              <a:rPr lang="fa-IR" dirty="0" smtClean="0"/>
              <a:t>دبیرخانه هیات امنای دانشگاههای کلان منطقه هفت   </a:t>
            </a:r>
            <a:r>
              <a:rPr lang="en-US" dirty="0" err="1" smtClean="0"/>
              <a:t>omana.mui.ac.ir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C189-69FD-452E-AC6E-0250C2ECBF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B3E4-9EC3-4528-B00D-7E72E09E79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1pPr>
            <a:lvl2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2pPr>
            <a:lvl3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3pPr>
            <a:lvl4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4pPr>
            <a:lvl5pPr algn="just" rtl="1">
              <a:defRPr sz="1800" b="1">
                <a:solidFill>
                  <a:srgbClr val="336699"/>
                </a:solidFill>
                <a:cs typeface="B Yekan" panose="000004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104003"/>
            <a:ext cx="8229600" cy="567679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1pPr>
            <a:lvl2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2pPr>
            <a:lvl3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3pPr>
            <a:lvl4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4pPr>
            <a:lvl5pPr algn="just" rtl="1">
              <a:defRPr sz="2800" b="1">
                <a:solidFill>
                  <a:srgbClr val="336699"/>
                </a:solidFill>
                <a:cs typeface="B Titr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4124672" y="6409134"/>
            <a:ext cx="4839816" cy="476250"/>
          </a:xfrm>
        </p:spPr>
        <p:txBody>
          <a:bodyPr/>
          <a:lstStyle>
            <a:lvl1pPr rtl="1">
              <a:defRPr sz="1100">
                <a:cs typeface="B Yekan" panose="00000400000000000000" pitchFamily="2" charset="-78"/>
              </a:defRPr>
            </a:lvl1pPr>
          </a:lstStyle>
          <a:p>
            <a:endParaRPr lang="fa-I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دبیرخانه هیات امنای دانشگاه های علوم پزشکی کلان منطقه هفت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omana.mui.ac.ir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5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 bwMode="auto">
          <a:xfrm>
            <a:off x="5652120" y="5013177"/>
            <a:ext cx="324181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rtl="1"/>
            <a:endParaRPr lang="es-ES" sz="11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6300192" y="6309320"/>
            <a:ext cx="259374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B546-2B0C-432F-857F-CF8C2E169A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287F-8F61-4AA8-A293-AAB83CB81A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83719-8B5D-4C93-A4F1-48A3C075EC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78ADD-DF31-4A19-B1E5-05FED9CF63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2062-CD9B-4D03-B1E6-529BA1108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9E74-1798-4DD4-B30A-726A997DEBC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724A-AE56-4972-847F-22C89289B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3848" y="625955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152" y="626980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a-IR" smtClean="0"/>
              <a:t>دبیرخانه هیات امنای کلان منطقه هفت  </a:t>
            </a:r>
            <a:r>
              <a:rPr lang="es-ES" smtClean="0"/>
              <a:t>omana.mui.ac.ir </a:t>
            </a: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650" y="6379370"/>
            <a:ext cx="6480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6277E22-2CAD-4EF7-B3D4-48977F543B2E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19672" y="29244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1800" b="0" baseline="0" dirty="0" smtClean="0">
                <a:solidFill>
                  <a:schemeClr val="bg1"/>
                </a:solidFill>
                <a:cs typeface="B Titr" panose="00000700000000000000" pitchFamily="2" charset="-78"/>
              </a:rPr>
              <a:t>گزارش عملکرد دانشگاه علوم پزشکی و خدمات بهداشتی درمانی اصفهان</a:t>
            </a:r>
            <a:endParaRPr lang="en-US" sz="1800" b="1" dirty="0" smtClean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130120"/>
            <a:ext cx="971600" cy="97160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483768" y="6093296"/>
            <a:ext cx="6410169" cy="661069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25A2FF"/>
                </a:solidFill>
                <a:latin typeface="Arial" charset="0"/>
                <a:ea typeface="+mn-ea"/>
                <a:cs typeface="B Yekan" panose="00000400000000000000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دانشگاه علوم پزشکی اصفهان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mui.ac.ir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rtl="1"/>
            <a:endParaRPr lang="es-ES" sz="11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80405"/>
            <a:ext cx="771723" cy="8283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DA88-9ADC-4BCC-9FB4-0722CBDB6C93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1598613"/>
            <a:ext cx="495617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3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      بخش سوم </a:t>
            </a:r>
            <a:r>
              <a:rPr lang="fa-IR" sz="2400" dirty="0" smtClean="0"/>
              <a:t>(تحلیل وضعیت فعلی حوزه): </a:t>
            </a:r>
            <a:endParaRPr lang="fa-IR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 smtClean="0"/>
          </a:p>
          <a:p>
            <a:pPr marL="822960" algn="r">
              <a:buFontTx/>
              <a:buChar char="-"/>
            </a:pPr>
            <a:r>
              <a:rPr lang="fa-IR" sz="2400" dirty="0" smtClean="0"/>
              <a:t>اهم دستاوردها و اقدامات اجرایی انجام شده</a:t>
            </a:r>
          </a:p>
          <a:p>
            <a:pPr marL="822960" algn="r">
              <a:buFontTx/>
              <a:buChar char="-"/>
            </a:pPr>
            <a:r>
              <a:rPr lang="fa-IR" sz="2400" dirty="0" smtClean="0"/>
              <a:t>افتخارات و رتبه های برتر کسب شده</a:t>
            </a:r>
            <a:endParaRPr lang="fa-I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52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فعلی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حوزه - اهم دستاوردها و اقدامات اجرایی انجام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شده: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lvl="0"/>
            <a:r>
              <a:rPr lang="fa-IR" dirty="0" smtClean="0"/>
              <a:t>مصاحبه </a:t>
            </a:r>
            <a:r>
              <a:rPr lang="fa-IR" dirty="0"/>
              <a:t>با 386 نفر دانشجو و جذب 24 نفر دانشجوی خارجی</a:t>
            </a:r>
            <a:endParaRPr lang="en-US" dirty="0"/>
          </a:p>
          <a:p>
            <a:pPr lvl="0"/>
            <a:r>
              <a:rPr lang="fa-IR" dirty="0"/>
              <a:t>برگزاری جشن مراسم نوروز برای دانشجویان خارجی</a:t>
            </a:r>
            <a:endParaRPr lang="en-US" dirty="0"/>
          </a:p>
          <a:p>
            <a:pPr lvl="0"/>
            <a:r>
              <a:rPr lang="fa-IR" dirty="0"/>
              <a:t>برگزاری شورای مشورتی مشاورین جوان</a:t>
            </a:r>
            <a:endParaRPr lang="en-US" dirty="0"/>
          </a:p>
          <a:p>
            <a:pPr lvl="0"/>
            <a:r>
              <a:rPr lang="fa-IR" dirty="0"/>
              <a:t>برگزاری شورای مشورتی دانشجویان تحصیلات تکمیلی</a:t>
            </a:r>
            <a:endParaRPr lang="en-US" dirty="0"/>
          </a:p>
          <a:p>
            <a:pPr lvl="0"/>
            <a:r>
              <a:rPr lang="fa-IR" dirty="0"/>
              <a:t>برگزاری کمیته </a:t>
            </a:r>
            <a:r>
              <a:rPr lang="fa-IR" dirty="0" smtClean="0"/>
              <a:t>های </a:t>
            </a:r>
            <a:r>
              <a:rPr lang="fa-IR" dirty="0"/>
              <a:t>ترفیع پایه اعضای هیأت علمی و صدور احکام مرتبط </a:t>
            </a:r>
            <a:endParaRPr lang="en-US" dirty="0"/>
          </a:p>
          <a:p>
            <a:pPr lvl="0"/>
            <a:r>
              <a:rPr lang="fa-IR" dirty="0"/>
              <a:t>برگزاری شورای آموزشی (شش شورا در فواصل یک هفته در میان) ابلاغ مصوبات و اجرای آن</a:t>
            </a:r>
            <a:endParaRPr lang="en-US" dirty="0"/>
          </a:p>
          <a:p>
            <a:pPr lvl="0"/>
            <a:r>
              <a:rPr lang="fa-IR" dirty="0"/>
              <a:t>برگزاری شورای آموزش بین </a:t>
            </a:r>
            <a:r>
              <a:rPr lang="fa-IR" dirty="0" err="1"/>
              <a:t>الملل</a:t>
            </a:r>
            <a:r>
              <a:rPr lang="fa-IR" dirty="0"/>
              <a:t> (پنج تا شش شورا در فواصل یک هفته در میان) و ابلاغ مصوبات و اجرای آن ها.</a:t>
            </a:r>
            <a:endParaRPr lang="en-US" dirty="0"/>
          </a:p>
          <a:p>
            <a:pPr lvl="0"/>
            <a:r>
              <a:rPr lang="fa-IR" dirty="0"/>
              <a:t>برگزاری چهار شورای تحصیلات تکمیلی، ابلاغ مصوبات و پیگیری اجرای ان ها.</a:t>
            </a:r>
            <a:endParaRPr lang="en-US" dirty="0"/>
          </a:p>
          <a:p>
            <a:pPr lvl="0"/>
            <a:r>
              <a:rPr lang="fa-IR" dirty="0"/>
              <a:t>برگزاری آزمون ها به صورت تلفیقی حضوری و </a:t>
            </a:r>
            <a:r>
              <a:rPr lang="fa-IR" dirty="0" err="1"/>
              <a:t>غیرحضوری</a:t>
            </a:r>
            <a:r>
              <a:rPr lang="fa-IR" dirty="0"/>
              <a:t>، پایش و تحلیل آن ها و ارائه بازخورد</a:t>
            </a:r>
            <a:r>
              <a:rPr lang="fa-IR" dirty="0" smtClean="0"/>
              <a:t>.</a:t>
            </a:r>
          </a:p>
          <a:p>
            <a:r>
              <a:rPr lang="ar-SA" dirty="0"/>
              <a:t>بررسی وضعیت آموزشی و معرفی 30 نفر از دانشجویان رشته پزشکی به وزارت متبوع جهت شرکت در چهل و نهمین آزمون دستیاری پزشکی قبل از گذراندان طرح نیروی انسانی  (دی ماه 1400)</a:t>
            </a:r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فعلی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حوزه - اهم دستاوردها و اقدامات اجرایی انجام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شده: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smtClean="0"/>
              <a:t>تهیه </a:t>
            </a:r>
            <a:r>
              <a:rPr lang="fa-IR" dirty="0"/>
              <a:t>81 محتوای آموزشی برای مشمولین آموزش مداوم (35 محتوای چند رسانه ای، 40 محتوای ویدئو/ تصویر، 6 محتوای </a:t>
            </a:r>
            <a:r>
              <a:rPr lang="fa-IR" dirty="0" err="1"/>
              <a:t>پادکست</a:t>
            </a:r>
            <a:r>
              <a:rPr lang="fa-IR" dirty="0"/>
              <a:t>)</a:t>
            </a:r>
            <a:endParaRPr lang="en-US" dirty="0"/>
          </a:p>
          <a:p>
            <a:pPr lvl="0"/>
            <a:r>
              <a:rPr lang="fa-IR" dirty="0"/>
              <a:t>ارزشیابی کلیه اساتید </a:t>
            </a:r>
            <a:r>
              <a:rPr lang="fa-IR" dirty="0" err="1"/>
              <a:t>اساتید</a:t>
            </a:r>
            <a:r>
              <a:rPr lang="fa-IR" dirty="0"/>
              <a:t> و صدور کارنامه ارزشیابی و ارائه بازخورد</a:t>
            </a:r>
            <a:endParaRPr lang="en-US" dirty="0"/>
          </a:p>
          <a:p>
            <a:pPr lvl="0"/>
            <a:r>
              <a:rPr lang="fa-IR" dirty="0"/>
              <a:t>راه اندازی سامانه ثبت شناسنامه گروه های آموزشی دانشگاه</a:t>
            </a:r>
            <a:endParaRPr lang="en-US" dirty="0"/>
          </a:p>
          <a:p>
            <a:pPr lvl="0"/>
            <a:r>
              <a:rPr lang="fa-IR" dirty="0"/>
              <a:t>ثبت اطلاعات شهریه پردازان  پرداخت ارزی </a:t>
            </a:r>
            <a:r>
              <a:rPr lang="fa-IR" dirty="0" smtClean="0"/>
              <a:t>در سامانه </a:t>
            </a:r>
            <a:r>
              <a:rPr lang="fa-IR" dirty="0"/>
              <a:t>مالی – آموزشی سما </a:t>
            </a:r>
            <a:endParaRPr lang="en-US" dirty="0"/>
          </a:p>
          <a:p>
            <a:pPr lvl="0"/>
            <a:r>
              <a:rPr lang="fa-IR" dirty="0"/>
              <a:t>انجام 509 تسویه حساب الکترونیکی دانشجویان در شرف فراغت از تحصیل و </a:t>
            </a:r>
            <a:r>
              <a:rPr lang="fa-IR" dirty="0" err="1"/>
              <a:t>انصرافی</a:t>
            </a:r>
            <a:r>
              <a:rPr lang="fa-IR" dirty="0"/>
              <a:t> با همکاری آموزش دانشکده ها در اپیدمی بیماری </a:t>
            </a:r>
            <a:r>
              <a:rPr lang="fa-IR" dirty="0" err="1" smtClean="0"/>
              <a:t>کرونا</a:t>
            </a:r>
            <a:endParaRPr lang="en-US" dirty="0"/>
          </a:p>
          <a:p>
            <a:pPr lvl="0"/>
            <a:r>
              <a:rPr lang="fa-IR" dirty="0"/>
              <a:t>راه اندازی سامانه ارسال </a:t>
            </a:r>
            <a:r>
              <a:rPr lang="fa-IR" dirty="0" err="1"/>
              <a:t>پیامک</a:t>
            </a:r>
            <a:r>
              <a:rPr lang="fa-IR" dirty="0"/>
              <a:t> </a:t>
            </a:r>
            <a:r>
              <a:rPr lang="fa-IR" dirty="0" smtClean="0"/>
              <a:t>خودکار </a:t>
            </a:r>
            <a:r>
              <a:rPr lang="fa-IR" dirty="0"/>
              <a:t>تغییرات در سوابق  آموزشی  دانشجویان به دانشجویان </a:t>
            </a:r>
            <a:endParaRPr lang="en-US" dirty="0"/>
          </a:p>
          <a:p>
            <a:pPr lvl="0"/>
            <a:r>
              <a:rPr lang="fa-IR" dirty="0"/>
              <a:t>ارتقاء ظرفیت ذخیره سازی سرورهای </a:t>
            </a:r>
            <a:r>
              <a:rPr lang="fa-IR" dirty="0" smtClean="0"/>
              <a:t>معاونت</a:t>
            </a:r>
          </a:p>
          <a:p>
            <a:pPr lvl="0"/>
            <a:r>
              <a:rPr lang="fa-IR" dirty="0" smtClean="0"/>
              <a:t>باز طراحی </a:t>
            </a:r>
            <a:r>
              <a:rPr lang="fa-IR" dirty="0"/>
              <a:t>و پیاده سازی ساختار چند لایه و ارتقاء سرور (در دست اقدام) سامانه های بایگانی پرونده الکترونیک، صدور مدرک الکترونیک و ثبت نام الکترونیک به منظور ارتقاء امنیت</a:t>
            </a:r>
            <a:endParaRPr lang="en-US" dirty="0"/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فعلی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حوزه - اهم دستاوردها و اقدامات اجرایی انجام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شده: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lvl="0"/>
            <a:r>
              <a:rPr lang="fa-IR" dirty="0" smtClean="0"/>
              <a:t>ارتقاء </a:t>
            </a:r>
            <a:r>
              <a:rPr lang="fa-IR" dirty="0"/>
              <a:t>سامانه سما جهت افزایش سرعت سرویس دهی در زمان انتخاب واحد و حذف و اضافه (پیک سرویس)</a:t>
            </a:r>
            <a:endParaRPr lang="en-US" dirty="0"/>
          </a:p>
          <a:p>
            <a:pPr lvl="0"/>
            <a:r>
              <a:rPr lang="fa-IR" dirty="0"/>
              <a:t>پایش مستمر و به روز رسانی سرورهای معاونت به آخرین به </a:t>
            </a:r>
            <a:r>
              <a:rPr lang="fa-IR" dirty="0" smtClean="0"/>
              <a:t>روز رسانی </a:t>
            </a:r>
            <a:r>
              <a:rPr lang="fa-IR" dirty="0"/>
              <a:t>های ارائه شده</a:t>
            </a:r>
            <a:endParaRPr lang="en-US" dirty="0"/>
          </a:p>
          <a:p>
            <a:pPr lvl="0"/>
            <a:r>
              <a:rPr lang="fa-IR" dirty="0"/>
              <a:t>طراحی و اجرای سامانه اطلاع رسانی آزمون ها حضوری به دانشجویان</a:t>
            </a:r>
            <a:endParaRPr lang="en-US" dirty="0"/>
          </a:p>
          <a:p>
            <a:pPr lvl="0"/>
            <a:r>
              <a:rPr lang="fa-IR" dirty="0"/>
              <a:t>ارتقاء نرم افزار صدور مدرک از راه دور دانش آموختگان (اخذ اطلاعات مقاطع </a:t>
            </a:r>
            <a:r>
              <a:rPr lang="fa-IR" dirty="0" smtClean="0"/>
              <a:t>بالاتر از </a:t>
            </a:r>
            <a:r>
              <a:rPr lang="fa-IR" dirty="0"/>
              <a:t>دانش آموخته )</a:t>
            </a:r>
            <a:endParaRPr lang="en-US" dirty="0"/>
          </a:p>
          <a:p>
            <a:pPr lvl="0"/>
            <a:r>
              <a:rPr lang="fa-IR" dirty="0"/>
              <a:t>پشتیبانی و ارتقاء سامانه ها و سخت افزارهای موجود معاونت </a:t>
            </a:r>
            <a:r>
              <a:rPr lang="fa-IR" dirty="0" smtClean="0"/>
              <a:t>آموزشی</a:t>
            </a: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err="1"/>
              <a:t>تحصیح</a:t>
            </a:r>
            <a:r>
              <a:rPr lang="fa-IR" dirty="0"/>
              <a:t> اوراق </a:t>
            </a:r>
            <a:r>
              <a:rPr lang="fa-IR" dirty="0" err="1"/>
              <a:t>امتحانی</a:t>
            </a:r>
            <a:r>
              <a:rPr lang="fa-IR" dirty="0"/>
              <a:t> پایان </a:t>
            </a:r>
            <a:r>
              <a:rPr lang="fa-IR" dirty="0" err="1"/>
              <a:t>ترم</a:t>
            </a:r>
            <a:r>
              <a:rPr lang="fa-IR" dirty="0"/>
              <a:t> دانشجویان</a:t>
            </a:r>
            <a:endParaRPr lang="en-US" dirty="0"/>
          </a:p>
          <a:p>
            <a:pPr lvl="0"/>
            <a:r>
              <a:rPr lang="fa-IR" dirty="0"/>
              <a:t>برگزاری آزمون جامع علوم پایه و پیش </a:t>
            </a:r>
            <a:r>
              <a:rPr lang="fa-IR" dirty="0" err="1"/>
              <a:t>کارورزی</a:t>
            </a:r>
            <a:r>
              <a:rPr lang="fa-IR" dirty="0"/>
              <a:t> منطقه 7 </a:t>
            </a:r>
            <a:r>
              <a:rPr lang="fa-IR" dirty="0" err="1"/>
              <a:t>آمایشی</a:t>
            </a:r>
            <a:endParaRPr lang="en-US" dirty="0"/>
          </a:p>
          <a:p>
            <a:pPr lvl="0"/>
            <a:r>
              <a:rPr lang="fa-IR" dirty="0"/>
              <a:t>برگزاری جلسات هیأت </a:t>
            </a:r>
            <a:r>
              <a:rPr lang="fa-IR" dirty="0" err="1" smtClean="0"/>
              <a:t>ممیزه</a:t>
            </a:r>
            <a:endParaRPr lang="fa-IR" dirty="0" smtClean="0"/>
          </a:p>
          <a:p>
            <a:pPr marL="0" lvl="0" indent="0">
              <a:buNone/>
            </a:pPr>
            <a:endParaRPr lang="fa-IR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965316"/>
            <a:ext cx="35814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فعلی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حوزه - افتخارات و رتبه های برتر کسب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شده: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کسب </a:t>
            </a:r>
            <a:r>
              <a:rPr lang="ar-SA" dirty="0"/>
              <a:t>چندین مدال در سیزدهمین المپیاد علمی دانشجویان علوم پزشکی کشور شامل: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● </a:t>
            </a:r>
            <a:r>
              <a:rPr lang="fa-IR" dirty="0"/>
              <a:t>7 </a:t>
            </a:r>
            <a:r>
              <a:rPr lang="fa-IR" dirty="0" smtClean="0"/>
              <a:t>مدال </a:t>
            </a:r>
            <a:r>
              <a:rPr lang="fa-IR" u="sng" dirty="0"/>
              <a:t>1</a:t>
            </a:r>
            <a:r>
              <a:rPr lang="fa-IR" dirty="0"/>
              <a:t> مدال نقره انفرادی در حیطه مطالعات میان رشته ای علوم انسانی و سلامت</a:t>
            </a:r>
            <a:endParaRPr lang="en-US" dirty="0"/>
          </a:p>
          <a:p>
            <a:pPr marL="0" indent="0" algn="r">
              <a:buNone/>
            </a:pPr>
            <a:r>
              <a:rPr lang="fa-IR" dirty="0" smtClean="0"/>
              <a:t> </a:t>
            </a:r>
            <a:r>
              <a:rPr lang="fa-IR" dirty="0"/>
              <a:t>● </a:t>
            </a:r>
            <a:r>
              <a:rPr lang="fa-IR" dirty="0" smtClean="0"/>
              <a:t>برنز </a:t>
            </a:r>
            <a:r>
              <a:rPr lang="fa-IR" dirty="0"/>
              <a:t>انفرادی در حیطه های استدلال بالینی، آموزش پزشکی، تفکر علمی در علوم پایه، </a:t>
            </a:r>
            <a:r>
              <a:rPr lang="fa-IR" dirty="0" err="1" smtClean="0"/>
              <a:t>کارآفرینی</a:t>
            </a:r>
            <a:r>
              <a:rPr lang="fa-IR" dirty="0" smtClean="0"/>
              <a:t> </a:t>
            </a:r>
            <a:r>
              <a:rPr lang="fa-IR" dirty="0"/>
              <a:t>در بستر </a:t>
            </a:r>
            <a:r>
              <a:rPr lang="fa-IR" dirty="0" smtClean="0"/>
              <a:t>دانشگاه </a:t>
            </a:r>
            <a:r>
              <a:rPr lang="fa-IR" dirty="0"/>
              <a:t>های هزاره سوم، مدیریت نظام سلامت، مطالعات میان رشته ای علوم انسانی و سلامت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● </a:t>
            </a:r>
            <a:r>
              <a:rPr lang="fa-IR" u="sng" dirty="0"/>
              <a:t>3 دیپلم </a:t>
            </a:r>
            <a:r>
              <a:rPr lang="fa-IR" dirty="0"/>
              <a:t>افتخار در حیطه </a:t>
            </a:r>
            <a:r>
              <a:rPr lang="fa-IR" dirty="0" err="1"/>
              <a:t>کارافرینی</a:t>
            </a:r>
            <a:r>
              <a:rPr lang="fa-IR" dirty="0"/>
              <a:t> در بستر دانشگاه های هزاره سوم</a:t>
            </a:r>
            <a:endParaRPr lang="en-US" dirty="0"/>
          </a:p>
          <a:p>
            <a:pPr marL="0" indent="0">
              <a:buNone/>
            </a:pPr>
            <a:r>
              <a:rPr lang="fa-IR" u="sng" dirty="0"/>
              <a:t>● کسب رتبه دوم گروهی</a:t>
            </a:r>
            <a:r>
              <a:rPr lang="fa-IR" dirty="0"/>
              <a:t> در حیطه مطالعات میان رشته ای علوم انسانی و </a:t>
            </a:r>
            <a:r>
              <a:rPr lang="fa-IR" dirty="0" smtClean="0"/>
              <a:t>سلامت</a:t>
            </a:r>
          </a:p>
          <a:p>
            <a:pPr marL="0" indent="0">
              <a:buNone/>
            </a:pPr>
            <a:r>
              <a:rPr lang="ar-SA" dirty="0" smtClean="0"/>
              <a:t>تعداد </a:t>
            </a:r>
            <a:r>
              <a:rPr lang="ar-SA" dirty="0"/>
              <a:t>حائزین رتبه های اول تا سوم کشور در آزمون ورودی کارشناسی ارشد در سال تحصیلی1401 – 1400</a:t>
            </a:r>
            <a:r>
              <a:rPr lang="ar-SA" dirty="0" smtClean="0"/>
              <a:t>:</a:t>
            </a:r>
            <a:endParaRPr lang="fa-I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SA" dirty="0"/>
              <a:t>تعداد حائزین رتبه های اول تا سوم کشور در آزمون دکترای تخصصی در سال تحصیلی1401 – 1400:</a:t>
            </a:r>
            <a:endParaRPr lang="en-US" dirty="0"/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25" y="4293096"/>
            <a:ext cx="2876550" cy="666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307" y="5293778"/>
            <a:ext cx="28194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      بخش چهارم </a:t>
            </a:r>
            <a:r>
              <a:rPr lang="fa-IR" sz="2400" dirty="0" smtClean="0"/>
              <a:t>(رئوس برنامه های آتی حوزه): </a:t>
            </a:r>
            <a:endParaRPr lang="fa-IR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 smtClean="0"/>
          </a:p>
          <a:p>
            <a:pPr marL="822960" algn="r">
              <a:buFontTx/>
              <a:buChar char="-"/>
            </a:pPr>
            <a:r>
              <a:rPr lang="fa-IR" sz="2400" dirty="0" smtClean="0"/>
              <a:t>برنامه های کوتاه مدت</a:t>
            </a:r>
          </a:p>
          <a:p>
            <a:pPr marL="822960" algn="r">
              <a:buFontTx/>
              <a:buChar char="-"/>
            </a:pPr>
            <a:r>
              <a:rPr lang="fa-IR" sz="2400" dirty="0"/>
              <a:t>برنامه های </a:t>
            </a:r>
            <a:r>
              <a:rPr lang="fa-IR" sz="2400" dirty="0" smtClean="0"/>
              <a:t>بلند </a:t>
            </a:r>
            <a:r>
              <a:rPr lang="fa-IR" sz="2400" dirty="0"/>
              <a:t>مدت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43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رئوس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برنامه های آتی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حوزه - برنامه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های کوتاه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مدت: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smtClean="0"/>
              <a:t>برنامه </a:t>
            </a:r>
            <a:r>
              <a:rPr lang="fa-IR" dirty="0"/>
              <a:t>ریزی برای تغییر برنامه های آموزشی از مجازی و </a:t>
            </a:r>
            <a:r>
              <a:rPr lang="fa-IR" dirty="0" smtClean="0"/>
              <a:t>غیر حضوری </a:t>
            </a:r>
            <a:r>
              <a:rPr lang="fa-IR" dirty="0"/>
              <a:t>به برنامه های حضوری در سال 1401.</a:t>
            </a:r>
            <a:endParaRPr lang="en-US" dirty="0"/>
          </a:p>
          <a:p>
            <a:pPr lvl="0"/>
            <a:r>
              <a:rPr lang="fa-IR" dirty="0"/>
              <a:t>برنامه ریزی برای ارتقای کیفیت آموزش با همکاری دانشکده ها و اساتید.</a:t>
            </a:r>
            <a:endParaRPr lang="en-US" dirty="0"/>
          </a:p>
          <a:p>
            <a:pPr lvl="0"/>
            <a:r>
              <a:rPr lang="fa-IR" dirty="0"/>
              <a:t>برنامه ریزی برای تقویت تعامل با فراگیران و اساتید با هدف شناسایی فرآیندهای آموزشی نیازمند اصلاح.</a:t>
            </a:r>
            <a:endParaRPr lang="en-US" dirty="0"/>
          </a:p>
          <a:p>
            <a:pPr lvl="0"/>
            <a:r>
              <a:rPr lang="fa-IR" dirty="0"/>
              <a:t>برنامه ریزی برای ارتقای </a:t>
            </a:r>
            <a:r>
              <a:rPr lang="fa-IR" dirty="0" err="1"/>
              <a:t>رضایتمندی</a:t>
            </a:r>
            <a:r>
              <a:rPr lang="fa-IR" dirty="0"/>
              <a:t> اساتید و فراگیران.</a:t>
            </a:r>
            <a:endParaRPr lang="en-US" dirty="0"/>
          </a:p>
          <a:p>
            <a:pPr lvl="0"/>
            <a:r>
              <a:rPr lang="fa-IR" dirty="0"/>
              <a:t>برنامه ریزی برای </a:t>
            </a:r>
            <a:r>
              <a:rPr lang="fa-IR" dirty="0" smtClean="0"/>
              <a:t>نیاز سنجی </a:t>
            </a:r>
            <a:r>
              <a:rPr lang="fa-IR" dirty="0"/>
              <a:t>و ارتقای برنامه های </a:t>
            </a:r>
            <a:r>
              <a:rPr lang="fa-IR" dirty="0" smtClean="0"/>
              <a:t>توانمند سازی </a:t>
            </a:r>
            <a:r>
              <a:rPr lang="fa-IR" dirty="0"/>
              <a:t>اساتید.</a:t>
            </a:r>
            <a:endParaRPr lang="en-US" dirty="0"/>
          </a:p>
          <a:p>
            <a:pPr lvl="0"/>
            <a:r>
              <a:rPr lang="fa-IR" dirty="0"/>
              <a:t>برنامه ریزی برای ارتقای فرآیندهای ارزشیابی استاد و دانشجو با هدف ارتقای کیفیت آموزش.</a:t>
            </a:r>
            <a:endParaRPr lang="en-US" dirty="0"/>
          </a:p>
          <a:p>
            <a:pPr lvl="0"/>
            <a:r>
              <a:rPr lang="fa-IR" dirty="0" smtClean="0"/>
              <a:t>باز مهندسی </a:t>
            </a:r>
            <a:r>
              <a:rPr lang="fa-IR" dirty="0"/>
              <a:t>فرآیندهای کارگزینی امور هیأت علمی با هدف شفاف سازی و تسهیل فرآیند های کارگزینی اعم از آغاز به کار، بازنشستگی و ... .</a:t>
            </a:r>
            <a:endParaRPr lang="en-US" dirty="0"/>
          </a:p>
          <a:p>
            <a:pPr lvl="0"/>
            <a:r>
              <a:rPr lang="fa-IR" dirty="0"/>
              <a:t>بازبینی و مهندسی مجدد فرآیندهای جذب هیأت علمی با هدف شناسایی نقاط قابل بهبود و </a:t>
            </a:r>
            <a:r>
              <a:rPr lang="fa-IR" dirty="0" err="1"/>
              <a:t>و</a:t>
            </a:r>
            <a:r>
              <a:rPr lang="fa-IR" dirty="0"/>
              <a:t> ارتقاء، تسهیل و تسریع در فرآیند جذب و بکارگیری</a:t>
            </a:r>
            <a:r>
              <a:rPr lang="fa-IR" dirty="0" smtClean="0"/>
              <a:t>.</a:t>
            </a: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رئوس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برنامه های آتی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حوزه - برنامه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های کوتاه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مدت: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lvl="0"/>
            <a:r>
              <a:rPr lang="fa-IR" dirty="0" smtClean="0"/>
              <a:t>بازبینی </a:t>
            </a:r>
            <a:r>
              <a:rPr lang="fa-IR" dirty="0"/>
              <a:t>و مهندسی مجدد فرآیندهای ترفیع پایه و ارتقاء مرتبه اعضای هیأت علمی با هدف شفاف سازی، تسریع و تسهیل فرآیندهای جاری.</a:t>
            </a:r>
            <a:endParaRPr lang="en-US" dirty="0"/>
          </a:p>
          <a:p>
            <a:pPr lvl="0"/>
            <a:r>
              <a:rPr lang="fa-IR" dirty="0"/>
              <a:t>تعیین تکلیف برنامه ها و فرآیندهای آموزشی مجتمع آموزشی خمینی شهر</a:t>
            </a:r>
            <a:r>
              <a:rPr lang="fa-IR" dirty="0" smtClean="0"/>
              <a:t>.</a:t>
            </a:r>
          </a:p>
          <a:p>
            <a:pPr lvl="0"/>
            <a:r>
              <a:rPr lang="fa-IR" dirty="0"/>
              <a:t>بازبینی و مهندسی مجدد فرآیندهای جاری در امور شهریه ها و درآمد معاونت آموزشی و برنامه ریزی برای الکترونیک نمودن فرآیندهای ثبت نام و پرداخت شهریه.</a:t>
            </a:r>
            <a:endParaRPr lang="en-US" dirty="0"/>
          </a:p>
          <a:p>
            <a:pPr lvl="0"/>
            <a:r>
              <a:rPr lang="fa-IR" dirty="0" smtClean="0"/>
              <a:t>برگزاری </a:t>
            </a:r>
            <a:r>
              <a:rPr lang="fa-IR" dirty="0"/>
              <a:t>جلسات فصلی با روسای دانشکده ها.</a:t>
            </a:r>
            <a:endParaRPr lang="en-US" dirty="0"/>
          </a:p>
          <a:p>
            <a:pPr lvl="0"/>
            <a:r>
              <a:rPr lang="fa-IR" dirty="0" smtClean="0"/>
              <a:t>راه </a:t>
            </a:r>
            <a:r>
              <a:rPr lang="fa-IR" dirty="0"/>
              <a:t>اندازی سامانه مدیریت امور آموزشی به زبان خارجی، همچنین جایگزین سامانه مدیریت امور آموزشی سما با سامانه تحت </a:t>
            </a:r>
            <a:r>
              <a:rPr lang="fa-IR" dirty="0" err="1"/>
              <a:t>وب</a:t>
            </a:r>
            <a:r>
              <a:rPr lang="fa-IR" dirty="0"/>
              <a:t> هم آوا.</a:t>
            </a:r>
            <a:endParaRPr lang="en-US" dirty="0"/>
          </a:p>
          <a:p>
            <a:pPr lvl="0"/>
            <a:r>
              <a:rPr lang="fa-IR" dirty="0"/>
              <a:t>راه اندازی سامانه ثبت اطلاعات خوابگاه و بیمه دانشجویان بین </a:t>
            </a:r>
            <a:r>
              <a:rPr lang="fa-IR" dirty="0" err="1" smtClean="0"/>
              <a:t>الملل</a:t>
            </a:r>
            <a:r>
              <a:rPr lang="fa-IR" dirty="0" smtClean="0"/>
              <a:t>.</a:t>
            </a:r>
          </a:p>
          <a:p>
            <a:pPr lvl="0"/>
            <a:r>
              <a:rPr lang="fa-IR" dirty="0" smtClean="0"/>
              <a:t>انتقال </a:t>
            </a:r>
            <a:r>
              <a:rPr lang="fa-IR" dirty="0"/>
              <a:t>سرورهای معاونت به اتاق سرور مجموعه سردار شهید سلیمانی (تدبیر سابق) یا اتاق سرور مدیریت فناوری در صورت مهیا بودن شرایط.</a:t>
            </a:r>
          </a:p>
          <a:p>
            <a:pPr lvl="0"/>
            <a:r>
              <a:rPr lang="fa-IR" dirty="0"/>
              <a:t>برنامه ریزی برای برگزاری مراسم و مناسبت های ملی مذهبی اولویت دار.</a:t>
            </a:r>
            <a:endParaRPr lang="en-US" dirty="0"/>
          </a:p>
          <a:p>
            <a:pPr lvl="0"/>
            <a:r>
              <a:rPr lang="fa-IR" dirty="0"/>
              <a:t>برنامه ریزی برای ارتقای </a:t>
            </a:r>
            <a:r>
              <a:rPr lang="fa-IR" dirty="0" err="1"/>
              <a:t>رضایتمندی</a:t>
            </a:r>
            <a:r>
              <a:rPr lang="fa-IR" dirty="0"/>
              <a:t> ارباب رجوع، کاهش زمان انتظار برای پاسخگویی به مراجعین، شفاف سازی فرآیندهای مرتبط با ارباب رجوع و ...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5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رئوس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برنامه های آتی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حوزه - برنامه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های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بلند مدت: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lvl="0"/>
            <a:r>
              <a:rPr lang="fa-IR" dirty="0" smtClean="0"/>
              <a:t>تقویت </a:t>
            </a:r>
            <a:r>
              <a:rPr lang="fa-IR" dirty="0"/>
              <a:t>جذب دانشجوی خارجی و تعمیم آن به کلیه دانشکده ها و مقاطع تحصیلی با هدف بین </a:t>
            </a:r>
            <a:r>
              <a:rPr lang="fa-IR" dirty="0" err="1"/>
              <a:t>المللی</a:t>
            </a:r>
            <a:r>
              <a:rPr lang="fa-IR" dirty="0"/>
              <a:t> سازی دانشگاه، تبادل فرهنگ، معرفی دانشگاه به عرصه های جهانی، درآمد زایی و بالاخره ارتقای کیفیت آموزش با توجه به حفظ و ارتقای ارزش های اسلامی، ملی، فرهنگی و منطقه ای.</a:t>
            </a:r>
            <a:endParaRPr lang="en-US" dirty="0"/>
          </a:p>
          <a:p>
            <a:pPr lvl="0"/>
            <a:r>
              <a:rPr lang="fa-IR" dirty="0"/>
              <a:t>تقویت تعامل با سایر دانشگاهها به ویژه در کلان منطقه هفتم </a:t>
            </a:r>
            <a:r>
              <a:rPr lang="fa-IR" dirty="0" err="1"/>
              <a:t>آمایشی</a:t>
            </a:r>
            <a:r>
              <a:rPr lang="fa-IR" dirty="0"/>
              <a:t>.</a:t>
            </a:r>
            <a:endParaRPr lang="en-US" dirty="0"/>
          </a:p>
          <a:p>
            <a:pPr lvl="0"/>
            <a:r>
              <a:rPr lang="fa-IR" dirty="0" smtClean="0"/>
              <a:t>تجهیز </a:t>
            </a:r>
            <a:r>
              <a:rPr lang="fa-IR" dirty="0"/>
              <a:t>زیرساخت سرور های معاونت به سیستم ذخیره سازی آنلاین</a:t>
            </a:r>
            <a:r>
              <a:rPr lang="en-US" dirty="0"/>
              <a:t> SAN Storage </a:t>
            </a:r>
            <a:r>
              <a:rPr lang="fa-IR" dirty="0"/>
              <a:t>در صورت تامین بودجه.</a:t>
            </a:r>
            <a:endParaRPr lang="en-US" dirty="0"/>
          </a:p>
          <a:p>
            <a:pPr lvl="0"/>
            <a:r>
              <a:rPr lang="fa-IR" dirty="0"/>
              <a:t>لینک نمودن سامانه ارزشیابی استاد به سامانه نگاه. </a:t>
            </a:r>
            <a:endParaRPr lang="en-US" dirty="0"/>
          </a:p>
          <a:p>
            <a:pPr lvl="0"/>
            <a:r>
              <a:rPr lang="fa-IR" dirty="0"/>
              <a:t>لینک نمودن سامانه ارزشیابی به سامانه سما برای به روز شدن اطلاعات اعضای هیات علمی.</a:t>
            </a:r>
            <a:endParaRPr lang="en-US" dirty="0"/>
          </a:p>
          <a:p>
            <a:pPr lvl="0"/>
            <a:r>
              <a:rPr lang="fa-IR" dirty="0"/>
              <a:t>برنامه ریزی برای ارتقای </a:t>
            </a:r>
            <a:r>
              <a:rPr lang="fa-IR" dirty="0" err="1"/>
              <a:t>رضایتمندی</a:t>
            </a:r>
            <a:r>
              <a:rPr lang="fa-IR" dirty="0"/>
              <a:t> کارکنان.</a:t>
            </a:r>
            <a:endParaRPr lang="en-US" dirty="0"/>
          </a:p>
          <a:p>
            <a:pPr lvl="0"/>
            <a:r>
              <a:rPr lang="fa-IR" dirty="0"/>
              <a:t>برنامه ریزی برای توانمند سازی کارکنان.</a:t>
            </a:r>
            <a:endParaRPr lang="en-US" dirty="0"/>
          </a:p>
          <a:p>
            <a:pPr lvl="0"/>
            <a:r>
              <a:rPr lang="fa-IR" dirty="0" smtClean="0"/>
              <a:t>برنامه </a:t>
            </a:r>
            <a:r>
              <a:rPr lang="fa-IR" dirty="0"/>
              <a:t>ریزی برای استمرار برگزاری شوراهای آموزشی، تحصیلات تکمیلی، هماهنگی آموزش بین </a:t>
            </a:r>
            <a:r>
              <a:rPr lang="fa-IR" dirty="0" err="1"/>
              <a:t>الملل</a:t>
            </a:r>
            <a:r>
              <a:rPr lang="fa-IR" dirty="0"/>
              <a:t>، جذب، هیأت </a:t>
            </a:r>
            <a:r>
              <a:rPr lang="fa-IR" dirty="0" err="1"/>
              <a:t>ممیزه</a:t>
            </a:r>
            <a:r>
              <a:rPr lang="fa-IR" dirty="0"/>
              <a:t>، شوراهای مشورتی دانشجویان.</a:t>
            </a:r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رئوس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برنامه های آتی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حوزه - برنامه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های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بلند مدت: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/>
              <a:t>برنامه ریزی برای ارتقای کیفیت آموزش بالینی و پایش فرآیندها و استانداردهای آموزش بالینی (راند آموزشی، گراند راند، گزارش صبحگاهی، ژورنال کلاب، آموزش سرپایی و ...)</a:t>
            </a:r>
            <a:endParaRPr lang="en-US" dirty="0"/>
          </a:p>
          <a:p>
            <a:pPr lvl="0"/>
            <a:r>
              <a:rPr lang="fa-IR" dirty="0"/>
              <a:t>تقویت مرکز مهارت های بالینی از لحاظ تجهیزات آموزشی مورد نیاز</a:t>
            </a:r>
            <a:endParaRPr lang="en-US" dirty="0"/>
          </a:p>
          <a:p>
            <a:pPr lvl="0"/>
            <a:r>
              <a:rPr lang="fa-IR" dirty="0"/>
              <a:t>برنامه ریزی برای نیاز سنجی و تقویت تجهیزات آموزشی مورد نیاز دانشکده ها</a:t>
            </a:r>
            <a:endParaRPr lang="en-US" dirty="0"/>
          </a:p>
          <a:p>
            <a:pPr lvl="0"/>
            <a:r>
              <a:rPr lang="fa-IR" dirty="0"/>
              <a:t>برنامه ریزی برای تداوم استفاده از </a:t>
            </a:r>
            <a:r>
              <a:rPr lang="fa-IR" dirty="0" err="1"/>
              <a:t>بسترهای</a:t>
            </a:r>
            <a:r>
              <a:rPr lang="fa-IR" dirty="0"/>
              <a:t> مجازی برای آموزش</a:t>
            </a:r>
            <a:endParaRPr lang="en-US" dirty="0"/>
          </a:p>
          <a:p>
            <a:pPr lvl="0"/>
            <a:r>
              <a:rPr lang="fa-IR" dirty="0"/>
              <a:t>مهندسی مجدد </a:t>
            </a:r>
            <a:r>
              <a:rPr lang="fa-IR" dirty="0" smtClean="0"/>
              <a:t>باز توزیع </a:t>
            </a:r>
            <a:r>
              <a:rPr lang="fa-IR" dirty="0"/>
              <a:t>درآمدهای آموزشی حاصل از دانشجویان شهریه پرداز ما بین دانشکده</a:t>
            </a:r>
            <a:endParaRPr lang="en-US" dirty="0"/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 smtClean="0"/>
              <a:t>بخش اول: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 smtClean="0"/>
              <a:t>مهمترین برنامه ها و وظایف حوزه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dirty="0" smtClean="0"/>
              <a:t>معاونت آموزشی 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7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7" name="Rectangle 3" descr="10069043"/>
          <p:cNvSpPr>
            <a:spLocks noGrp="1" noChangeArrowheads="1"/>
          </p:cNvSpPr>
          <p:nvPr>
            <p:ph idx="1"/>
          </p:nvPr>
        </p:nvSpPr>
        <p:spPr>
          <a:xfrm>
            <a:off x="457200" y="2276872"/>
            <a:ext cx="8229600" cy="1584176"/>
          </a:xfrm>
          <a:gradFill>
            <a:gsLst>
              <a:gs pos="40000">
                <a:schemeClr val="accent5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fa-IR" sz="2800" dirty="0" smtClean="0">
              <a:solidFill>
                <a:srgbClr val="7A0000"/>
              </a:solidFill>
              <a:cs typeface="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solidFill>
                  <a:schemeClr val="bg1"/>
                </a:solidFill>
                <a:cs typeface="B Titr" panose="00000700000000000000" pitchFamily="2" charset="-78"/>
              </a:rPr>
              <a:t>تصوير فرداي سازمان با تصميم </a:t>
            </a:r>
            <a:r>
              <a:rPr lang="fa-IR" sz="2800" dirty="0">
                <a:solidFill>
                  <a:schemeClr val="bg1"/>
                </a:solidFill>
                <a:cs typeface="B Titr" panose="00000700000000000000" pitchFamily="2" charset="-78"/>
              </a:rPr>
              <a:t>امروز </a:t>
            </a:r>
            <a:r>
              <a:rPr lang="fa-IR" sz="2800" dirty="0" smtClean="0">
                <a:solidFill>
                  <a:schemeClr val="bg1"/>
                </a:solidFill>
                <a:cs typeface="B Titr" panose="00000700000000000000" pitchFamily="2" charset="-78"/>
              </a:rPr>
              <a:t>مديران ترسيم می شود.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rgbClr val="7A0000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698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مهمترین برنامه ها و وظایف حوزه معاونت آموزشی </a:t>
            </a: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 lvl="0"/>
            <a:r>
              <a:rPr lang="fa-IR" dirty="0" smtClean="0"/>
              <a:t>اعلام </a:t>
            </a:r>
            <a:r>
              <a:rPr lang="fa-IR" dirty="0"/>
              <a:t>ظرفیت پذیرش دانشجو به تفکیک رشته و مقطع به صورت سالیانه به سازمان سنجش.</a:t>
            </a:r>
            <a:endParaRPr lang="en-US" dirty="0"/>
          </a:p>
          <a:p>
            <a:pPr lvl="0"/>
            <a:r>
              <a:rPr lang="fa-IR" dirty="0"/>
              <a:t>برنامه ریزی برای ثبت نام پذیرفته </a:t>
            </a:r>
            <a:r>
              <a:rPr lang="fa-IR" dirty="0" err="1"/>
              <a:t>شدگان</a:t>
            </a:r>
            <a:r>
              <a:rPr lang="fa-IR" dirty="0"/>
              <a:t>، تشکیل پرونده آموزشی و معرفی به دانشکده ها.</a:t>
            </a:r>
            <a:endParaRPr lang="en-US" dirty="0"/>
          </a:p>
          <a:p>
            <a:pPr lvl="0"/>
            <a:r>
              <a:rPr lang="fa-IR" dirty="0"/>
              <a:t>برنامه ریزی برای میهمانی و انتقال فراگیران براساس آیین نامه انتقال و میهمانی.</a:t>
            </a:r>
            <a:endParaRPr lang="en-US" dirty="0"/>
          </a:p>
          <a:p>
            <a:pPr lvl="0"/>
            <a:r>
              <a:rPr lang="fa-IR" dirty="0"/>
              <a:t>معرفی پذیرفته </a:t>
            </a:r>
            <a:r>
              <a:rPr lang="fa-IR" dirty="0" err="1"/>
              <a:t>شدگان</a:t>
            </a:r>
            <a:r>
              <a:rPr lang="fa-IR" dirty="0"/>
              <a:t> به معاونت دانشجویی فرهنگی برای دریافت خدمات رفاهی.</a:t>
            </a:r>
            <a:endParaRPr lang="en-US" dirty="0"/>
          </a:p>
          <a:p>
            <a:pPr lvl="0"/>
            <a:r>
              <a:rPr lang="fa-IR" dirty="0"/>
              <a:t>تدوین تقویم آموزشی سالیانه و برنامه ریزی برای کسب اطمینان از اجرای آن.</a:t>
            </a:r>
            <a:endParaRPr lang="en-US" dirty="0"/>
          </a:p>
          <a:p>
            <a:pPr lvl="0"/>
            <a:r>
              <a:rPr lang="fa-IR" dirty="0"/>
              <a:t>برنامه ریزی برای تدوین برنامه های آموزشی با همکاری دانشکده ها.</a:t>
            </a:r>
            <a:endParaRPr lang="en-US" dirty="0"/>
          </a:p>
          <a:p>
            <a:pPr lvl="0"/>
            <a:r>
              <a:rPr lang="fa-IR" dirty="0"/>
              <a:t>برنامه ریزی برای برگزاری آزمون های دانشگاهی، منطقه ای و ملی با همکاری دانشکده ها.</a:t>
            </a:r>
            <a:endParaRPr lang="en-US" dirty="0"/>
          </a:p>
          <a:p>
            <a:pPr lvl="0"/>
            <a:r>
              <a:rPr lang="fa-IR" dirty="0"/>
              <a:t>برنامه ریزی برای </a:t>
            </a:r>
            <a:r>
              <a:rPr lang="fa-IR" dirty="0" smtClean="0"/>
              <a:t>نیاز سنجی </a:t>
            </a:r>
            <a:r>
              <a:rPr lang="fa-IR" dirty="0"/>
              <a:t>و جذب هیأت علمی با همکاری دانشکده ها.</a:t>
            </a:r>
            <a:endParaRPr lang="en-US" dirty="0"/>
          </a:p>
          <a:p>
            <a:pPr lvl="0"/>
            <a:r>
              <a:rPr lang="fa-IR" dirty="0"/>
              <a:t>برنامه ریزی برای شروع بکار برگزیدگان فرآیند جذب به عنوان عضو هیأت علمی و انجام مراحل اجرایی آن.</a:t>
            </a:r>
            <a:endParaRPr lang="en-US" dirty="0"/>
          </a:p>
          <a:p>
            <a:pPr lvl="0"/>
            <a:r>
              <a:rPr lang="fa-IR" dirty="0"/>
              <a:t>برنامه ریزی برای اجرای فرآیندهای ترفیع پایه، ارتقاء مرتبه، انتقال، بازنشستگی اعضای هیأت علمی.</a:t>
            </a:r>
            <a:endParaRPr lang="en-US" dirty="0"/>
          </a:p>
          <a:p>
            <a:pPr lvl="0"/>
            <a:r>
              <a:rPr lang="fa-IR" dirty="0"/>
              <a:t>برنامه ریزی برای برگزاری کلاس ها و برنامه های آموزشی و آزمون ها به صورت مجازی و غیر حضوری و تأمین زیرساخت های مورد نیاز.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مهمترین برنامه ها و وظایف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حوزه معاونت آموزشی </a:t>
            </a: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smtClean="0"/>
              <a:t>برنامه </a:t>
            </a:r>
            <a:r>
              <a:rPr lang="fa-IR" dirty="0"/>
              <a:t>ریزی برای توسعه آموزش بین </a:t>
            </a:r>
            <a:r>
              <a:rPr lang="fa-IR" dirty="0" err="1"/>
              <a:t>الملل</a:t>
            </a:r>
            <a:r>
              <a:rPr lang="fa-IR" dirty="0"/>
              <a:t> و جذب دانشجوی خارجی.</a:t>
            </a:r>
            <a:endParaRPr lang="en-US" dirty="0"/>
          </a:p>
          <a:p>
            <a:pPr lvl="0"/>
            <a:r>
              <a:rPr lang="fa-IR" dirty="0"/>
              <a:t>برنامه ریزی برای برگزاری کلاس های آموزشی دانشجویان خارجی به زبان انگلیسی.</a:t>
            </a:r>
            <a:endParaRPr lang="en-US" dirty="0"/>
          </a:p>
          <a:p>
            <a:pPr lvl="0"/>
            <a:r>
              <a:rPr lang="fa-IR" dirty="0"/>
              <a:t>برگزاری برای تأمین اسکان و امکانات رفاهی تفریحی برای دانشجویان خارجی.</a:t>
            </a:r>
            <a:endParaRPr lang="en-US" dirty="0"/>
          </a:p>
          <a:p>
            <a:pPr lvl="0"/>
            <a:r>
              <a:rPr lang="fa-IR" dirty="0"/>
              <a:t>برنامه ریزی برای </a:t>
            </a:r>
            <a:r>
              <a:rPr lang="fa-IR" dirty="0" smtClean="0"/>
              <a:t>اعتبار بخشی </a:t>
            </a:r>
            <a:r>
              <a:rPr lang="fa-IR" dirty="0"/>
              <a:t>آموزشی دانشکده ها، مراکز و بیمارستان های آموزشی، مرکز آموزش مداوم و برنامه های آموزشی.</a:t>
            </a:r>
            <a:endParaRPr lang="en-US" dirty="0"/>
          </a:p>
          <a:p>
            <a:pPr lvl="0"/>
            <a:r>
              <a:rPr lang="fa-IR" dirty="0"/>
              <a:t>برنامه ریزی برای ارزشیابی استاد، تدوین کارنامه </a:t>
            </a:r>
            <a:r>
              <a:rPr lang="fa-IR" dirty="0" smtClean="0"/>
              <a:t>ارزشیابی </a:t>
            </a:r>
            <a:r>
              <a:rPr lang="fa-IR" dirty="0"/>
              <a:t>و ابلاغ آن.</a:t>
            </a:r>
            <a:endParaRPr lang="en-US" dirty="0"/>
          </a:p>
          <a:p>
            <a:pPr lvl="0"/>
            <a:r>
              <a:rPr lang="fa-IR" dirty="0"/>
              <a:t>برای ریزی برای شناسایی و تقویت استعدادهای درخشان در فراگیران. </a:t>
            </a:r>
            <a:endParaRPr lang="en-US" dirty="0"/>
          </a:p>
          <a:p>
            <a:pPr lvl="0"/>
            <a:r>
              <a:rPr lang="fa-IR" dirty="0"/>
              <a:t>برنامه ریزی برای برگزاری و شرکت در جشنواره سالیانه مطهری در سطوح کشوری و دانشجویی. </a:t>
            </a:r>
            <a:endParaRPr lang="en-US" dirty="0"/>
          </a:p>
          <a:p>
            <a:pPr lvl="0"/>
            <a:r>
              <a:rPr lang="fa-IR" dirty="0"/>
              <a:t>برنامه ریزی برای شرکت در رتبه بندی های آموزشی ملی (رعد، راد و ...)</a:t>
            </a:r>
            <a:endParaRPr lang="en-US" dirty="0"/>
          </a:p>
          <a:p>
            <a:pPr lvl="0"/>
            <a:r>
              <a:rPr lang="fa-IR" dirty="0"/>
              <a:t>برنامه ریزی برای تدوین برنامه های </a:t>
            </a:r>
            <a:r>
              <a:rPr lang="fa-IR" dirty="0" smtClean="0"/>
              <a:t>توانمند سازی </a:t>
            </a:r>
            <a:r>
              <a:rPr lang="fa-IR" dirty="0"/>
              <a:t>استاد.</a:t>
            </a:r>
            <a:endParaRPr lang="en-US" dirty="0"/>
          </a:p>
          <a:p>
            <a:pPr lvl="0"/>
            <a:r>
              <a:rPr lang="fa-IR" dirty="0"/>
              <a:t>برنامه ریزی برای برگزاری شوراهای آموزشی، تحصیلات تکمیلی، آموزش بین </a:t>
            </a:r>
            <a:r>
              <a:rPr lang="fa-IR" dirty="0" err="1"/>
              <a:t>الملل</a:t>
            </a:r>
            <a:r>
              <a:rPr lang="fa-IR" dirty="0"/>
              <a:t>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2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مهمترین برنامه ها و وظایف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حوزه معاونت آموزشی </a:t>
            </a: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smtClean="0"/>
              <a:t>برنامه </a:t>
            </a:r>
            <a:r>
              <a:rPr lang="fa-IR" dirty="0"/>
              <a:t>ریزی برای برگزاری شوراهای مشورتی دانشجویی در مقاطع عمومی، تحصیلات تکمیلی، تخصصی و فوق تخصصی. </a:t>
            </a:r>
            <a:endParaRPr lang="en-US" dirty="0"/>
          </a:p>
          <a:p>
            <a:pPr lvl="0"/>
            <a:r>
              <a:rPr lang="fa-IR" dirty="0"/>
              <a:t>برنامه ریزی برای برگزاری کمیته نقل و انتقالات فراگیران.</a:t>
            </a:r>
            <a:endParaRPr lang="en-US" dirty="0"/>
          </a:p>
          <a:p>
            <a:pPr lvl="0"/>
            <a:r>
              <a:rPr lang="fa-IR" dirty="0"/>
              <a:t>برنامه ریزی برای برگزاری کمیته تخفیفات برای دانشجویان شهریه پرداز.</a:t>
            </a:r>
            <a:endParaRPr lang="en-US" dirty="0"/>
          </a:p>
          <a:p>
            <a:pPr lvl="0"/>
            <a:r>
              <a:rPr lang="fa-IR" dirty="0"/>
              <a:t>برنامه ریزی برای برگزاری </a:t>
            </a:r>
            <a:r>
              <a:rPr lang="fa-IR" dirty="0" smtClean="0"/>
              <a:t>کمیسیون </a:t>
            </a:r>
            <a:r>
              <a:rPr lang="fa-IR" dirty="0"/>
              <a:t>موارد خاص منطقه ای.</a:t>
            </a:r>
            <a:endParaRPr lang="en-US" dirty="0"/>
          </a:p>
          <a:p>
            <a:pPr lvl="0"/>
            <a:r>
              <a:rPr lang="fa-IR" dirty="0"/>
              <a:t>برنامه ریزی برای برگزاری جلسات جذب و هیأت </a:t>
            </a:r>
            <a:r>
              <a:rPr lang="fa-IR" dirty="0" err="1"/>
              <a:t>ممیزه</a:t>
            </a:r>
            <a:r>
              <a:rPr lang="fa-IR" dirty="0"/>
              <a:t> و پیشبرد برنامه ها و فرآیندهای مرتبط.</a:t>
            </a:r>
            <a:endParaRPr lang="en-US" dirty="0"/>
          </a:p>
          <a:p>
            <a:pPr lvl="0"/>
            <a:r>
              <a:rPr lang="fa-IR" dirty="0"/>
              <a:t>برنامه ریزی برای پایش کمیته و کیفیت برنامه های آموزشی اعم از برنامه های آموزشی تئوری، عملی، بالینی، مجازی و ....</a:t>
            </a:r>
            <a:endParaRPr lang="en-US" dirty="0"/>
          </a:p>
          <a:p>
            <a:pPr lvl="0"/>
            <a:r>
              <a:rPr lang="fa-IR" dirty="0"/>
              <a:t>برنامه ریزی برای ارتقای کیفیت آزمونها و ارزشیابی فراگیران، تحلیل نتایج آزمون ها و ارائه بازخورد.</a:t>
            </a:r>
            <a:endParaRPr lang="en-US" dirty="0"/>
          </a:p>
          <a:p>
            <a:pPr lvl="0"/>
            <a:r>
              <a:rPr lang="fa-IR" dirty="0"/>
              <a:t>برنامه ریزی برای ارتقای توانمندی ها و مهارت های بالینی فراگیران در مرکز مهارت های بالینی و سایر </a:t>
            </a:r>
            <a:r>
              <a:rPr lang="fa-IR" dirty="0" err="1"/>
              <a:t>بسترهای</a:t>
            </a:r>
            <a:r>
              <a:rPr lang="fa-IR" dirty="0"/>
              <a:t> آموزش بالینی.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40107"/>
            <a:ext cx="8229600" cy="2397005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dirty="0" smtClean="0"/>
              <a:t>بخش دوم </a:t>
            </a:r>
            <a:r>
              <a:rPr lang="fa-IR" sz="2400" dirty="0" smtClean="0"/>
              <a:t>(تحلیل وضعیت موجود حوزه در زمان تحویل مسئولیت): </a:t>
            </a:r>
            <a:endParaRPr lang="fa-IR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fa-IR" sz="600" dirty="0" smtClean="0"/>
          </a:p>
          <a:p>
            <a:pPr marL="822960" algn="r">
              <a:buFontTx/>
              <a:buChar char="-"/>
            </a:pPr>
            <a:r>
              <a:rPr lang="fa-IR" sz="2400" dirty="0" smtClean="0"/>
              <a:t>نقاط قوت</a:t>
            </a:r>
          </a:p>
          <a:p>
            <a:pPr marL="822960" algn="r">
              <a:buFontTx/>
              <a:buChar char="-"/>
            </a:pPr>
            <a:r>
              <a:rPr lang="fa-IR" sz="2400" dirty="0" smtClean="0"/>
              <a:t>نقاط </a:t>
            </a:r>
            <a:r>
              <a:rPr lang="fa-IR" sz="2400" dirty="0"/>
              <a:t>ضعف</a:t>
            </a:r>
          </a:p>
          <a:p>
            <a:pPr marL="822960" algn="r">
              <a:buFontTx/>
              <a:buChar char="-"/>
            </a:pPr>
            <a:r>
              <a:rPr lang="fa-IR" sz="2400" dirty="0"/>
              <a:t>موانع </a:t>
            </a:r>
            <a:r>
              <a:rPr lang="fa-IR" sz="2400" dirty="0" smtClean="0"/>
              <a:t>و مشکلات </a:t>
            </a:r>
            <a:endParaRPr lang="fa-I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64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موجود حوزه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در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زمان تحویل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مسئولیت- نقاط قوت: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smtClean="0"/>
              <a:t>وجود </a:t>
            </a:r>
            <a:r>
              <a:rPr lang="fa-IR" dirty="0"/>
              <a:t>اساتید مجرب و متعهد</a:t>
            </a:r>
            <a:endParaRPr lang="en-US" dirty="0"/>
          </a:p>
          <a:p>
            <a:pPr lvl="0"/>
            <a:r>
              <a:rPr lang="fa-IR" dirty="0"/>
              <a:t>وجود مدیران متعهد، آگاه، دلسوز و پاسخگو در معاونت آموزشی </a:t>
            </a:r>
            <a:endParaRPr lang="en-US" dirty="0"/>
          </a:p>
          <a:p>
            <a:pPr lvl="0"/>
            <a:r>
              <a:rPr lang="fa-IR" dirty="0"/>
              <a:t>وجود کارکنان ورزیده و پاسخگو</a:t>
            </a:r>
            <a:endParaRPr lang="en-US" dirty="0"/>
          </a:p>
          <a:p>
            <a:pPr lvl="0"/>
            <a:r>
              <a:rPr lang="fa-IR" dirty="0"/>
              <a:t>وجود فضای </a:t>
            </a:r>
            <a:r>
              <a:rPr lang="fa-IR" dirty="0" err="1"/>
              <a:t>یکدلی</a:t>
            </a:r>
            <a:r>
              <a:rPr lang="fa-IR" dirty="0"/>
              <a:t> در دانشگاه و حمایت موثر و همه جانبه مسئولین اجرایی در ستاد دانشگاه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موجود حوزه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در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زمان تحویل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مسئولیت- نقاط ضعف: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lvl="0"/>
            <a:r>
              <a:rPr lang="fa-IR" dirty="0" smtClean="0"/>
              <a:t>انگیزه </a:t>
            </a:r>
            <a:r>
              <a:rPr lang="fa-IR" dirty="0"/>
              <a:t>نه چندان بالای بخشی از اعضای هیأت علمی برای بهبود مستمر کیفیت آموزشی</a:t>
            </a:r>
            <a:endParaRPr lang="en-US" dirty="0"/>
          </a:p>
          <a:p>
            <a:pPr lvl="0"/>
            <a:r>
              <a:rPr lang="fa-IR" dirty="0"/>
              <a:t>ضعف در همکاری و پاسخگویی فراگیران و دانشجویان در برنامه های آموزشی</a:t>
            </a:r>
            <a:endParaRPr lang="en-US" dirty="0"/>
          </a:p>
          <a:p>
            <a:pPr lvl="0"/>
            <a:r>
              <a:rPr lang="fa-IR" dirty="0"/>
              <a:t>مشکلات مرتبط با کمبود اعتبارات آموزشی، فرسوده و محدود بودن تجهیزات تخصصی و فضاهای آموزشی </a:t>
            </a:r>
            <a:endParaRPr lang="en-US" dirty="0"/>
          </a:p>
          <a:p>
            <a:pPr lvl="0"/>
            <a:r>
              <a:rPr lang="fa-IR" dirty="0"/>
              <a:t>مشکلات مرتبط با کمبود فضاهای </a:t>
            </a:r>
            <a:r>
              <a:rPr lang="fa-IR" dirty="0" err="1"/>
              <a:t>اموزشی</a:t>
            </a:r>
            <a:r>
              <a:rPr lang="fa-IR" dirty="0"/>
              <a:t> در دانشکده و مراکز آموزشی درمانی</a:t>
            </a:r>
            <a:endParaRPr lang="en-US" dirty="0"/>
          </a:p>
          <a:p>
            <a:pPr lvl="0"/>
            <a:r>
              <a:rPr lang="fa-IR" dirty="0"/>
              <a:t>بالا بودن بار مراجعه بیماران به مراکز و بیمارستان های آموزشی و متاثر نمودن آموزش بالینی. </a:t>
            </a:r>
            <a:endParaRPr lang="en-US" dirty="0"/>
          </a:p>
          <a:p>
            <a:pPr lvl="0"/>
            <a:r>
              <a:rPr lang="fa-IR" dirty="0" err="1"/>
              <a:t>معوق</a:t>
            </a:r>
            <a:r>
              <a:rPr lang="fa-IR" dirty="0"/>
              <a:t> بودن </a:t>
            </a:r>
            <a:r>
              <a:rPr lang="fa-IR" dirty="0" err="1"/>
              <a:t>کارانه</a:t>
            </a:r>
            <a:r>
              <a:rPr lang="fa-IR" dirty="0"/>
              <a:t> اساتید بالینی، همچنین عدم </a:t>
            </a:r>
            <a:r>
              <a:rPr lang="fa-IR" dirty="0" err="1"/>
              <a:t>تمناسب</a:t>
            </a:r>
            <a:r>
              <a:rPr lang="fa-IR" dirty="0"/>
              <a:t> تعرفه با خدمات درمانی بالینی و ایجاد نارضایتی نسبی در تعدادی از اساتید.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5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5E39C5-85D2-4E41-9DF0-B549112F6A21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04003"/>
            <a:ext cx="8229600" cy="56767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+mn-ea"/>
                <a:cs typeface="B Titr" pitchFamily="2" charset="-78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cs typeface="B Titr" pitchFamily="2" charset="-7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تحلیل </a:t>
            </a:r>
            <a:r>
              <a:rPr lang="fa-IR" sz="2200" b="0" kern="0" dirty="0">
                <a:solidFill>
                  <a:schemeClr val="accent1">
                    <a:lumMod val="50000"/>
                  </a:schemeClr>
                </a:solidFill>
              </a:rPr>
              <a:t>وضعیت موجود حوزه در زمان تحویل </a:t>
            </a:r>
            <a:r>
              <a:rPr lang="fa-IR" sz="2200" b="0" kern="0" dirty="0" smtClean="0">
                <a:solidFill>
                  <a:schemeClr val="accent1">
                    <a:lumMod val="50000"/>
                  </a:schemeClr>
                </a:solidFill>
              </a:rPr>
              <a:t>مسئولیت- موانع و مشکلات:</a:t>
            </a:r>
            <a:endParaRPr lang="fa-IR" sz="2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a-IR" sz="22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>
                <a:ea typeface="Times New Roman"/>
              </a:rPr>
              <a:t>تغییر رویکرد برگزاری آزمون ها از غیر حضوری به حضوری و مقاومت فراگیران به ویژه دانشجویان بین </a:t>
            </a:r>
            <a:r>
              <a:rPr lang="fa-IR" dirty="0" err="1" smtClean="0">
                <a:ea typeface="Times New Roman"/>
              </a:rPr>
              <a:t>الملل</a:t>
            </a: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</TotalTime>
  <Words>1908</Words>
  <Application>Microsoft Office PowerPoint</Application>
  <PresentationFormat>On-screen Show (4:3)</PresentationFormat>
  <Paragraphs>270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 Titr</vt:lpstr>
      <vt:lpstr>B Yekan</vt:lpstr>
      <vt:lpstr>Calibri</vt:lpstr>
      <vt:lpstr>Times New Roman</vt:lpstr>
      <vt:lpstr>Titr</vt:lpstr>
      <vt:lpstr>Wingdings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Office1</cp:lastModifiedBy>
  <cp:revision>1326</cp:revision>
  <cp:lastPrinted>2020-07-11T04:42:16Z</cp:lastPrinted>
  <dcterms:created xsi:type="dcterms:W3CDTF">2010-05-23T14:28:12Z</dcterms:created>
  <dcterms:modified xsi:type="dcterms:W3CDTF">2022-04-06T05:11:39Z</dcterms:modified>
</cp:coreProperties>
</file>