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64" r:id="rId2"/>
    <p:sldId id="1094" r:id="rId3"/>
    <p:sldId id="1095" r:id="rId4"/>
    <p:sldId id="1276" r:id="rId5"/>
    <p:sldId id="1288" r:id="rId6"/>
    <p:sldId id="1273" r:id="rId7"/>
    <p:sldId id="1266" r:id="rId8"/>
    <p:sldId id="1274" r:id="rId9"/>
    <p:sldId id="1275" r:id="rId10"/>
    <p:sldId id="1278" r:id="rId11"/>
    <p:sldId id="1279" r:id="rId12"/>
    <p:sldId id="1284" r:id="rId13"/>
    <p:sldId id="1285" r:id="rId14"/>
    <p:sldId id="1281" r:id="rId15"/>
    <p:sldId id="1282" r:id="rId16"/>
    <p:sldId id="1286" r:id="rId17"/>
    <p:sldId id="1283" r:id="rId18"/>
    <p:sldId id="1287" r:id="rId19"/>
    <p:sldId id="1289" r:id="rId20"/>
  </p:sldIdLst>
  <p:sldSz cx="9144000" cy="6858000" type="screen4x3"/>
  <p:notesSz cx="6797675" cy="9874250"/>
  <p:custDataLst>
    <p:tags r:id="rId22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EF0F2"/>
    <a:srgbClr val="D6ECEE"/>
    <a:srgbClr val="EAF5F6"/>
    <a:srgbClr val="D9EDEF"/>
    <a:srgbClr val="E2EFF2"/>
    <a:srgbClr val="F4F9FA"/>
    <a:srgbClr val="006666"/>
    <a:srgbClr val="EDF6F7"/>
    <a:srgbClr val="BD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5" autoAdjust="0"/>
    <p:restoredTop sz="94767" autoAdjust="0"/>
  </p:normalViewPr>
  <p:slideViewPr>
    <p:cSldViewPr>
      <p:cViewPr varScale="1">
        <p:scale>
          <a:sx n="87" d="100"/>
          <a:sy n="87" d="100"/>
        </p:scale>
        <p:origin x="10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082B-773B-47D2-BD51-492648822416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83E8-B123-4CBC-8C1B-BE059972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269809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DA88-9ADC-4BCC-9FB4-0722CBDB6C9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8870" y="6525344"/>
            <a:ext cx="5221642" cy="336925"/>
          </a:xfrm>
        </p:spPr>
        <p:txBody>
          <a:bodyPr/>
          <a:lstStyle>
            <a:lvl1pPr>
              <a:defRPr lang="fa-IR" sz="1200" kern="1200" smtClean="0">
                <a:solidFill>
                  <a:srgbClr val="0070C0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</a:lstStyle>
          <a:p>
            <a:pPr rtl="1"/>
            <a:r>
              <a:rPr lang="fa-IR" dirty="0"/>
              <a:t>دبیرخانه هیات امنای دانشگاههای کلان منطقه هفت   </a:t>
            </a:r>
            <a:r>
              <a:rPr lang="en-US" dirty="0" err="1"/>
              <a:t>omana.mui.ac.ir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C189-69FD-452E-AC6E-0250C2ECBF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B3E4-9EC3-4528-B00D-7E72E09E79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1pPr>
            <a:lvl2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2pPr>
            <a:lvl3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3pPr>
            <a:lvl4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4pPr>
            <a:lvl5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104003"/>
            <a:ext cx="8229600" cy="567679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1pPr>
            <a:lvl2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2pPr>
            <a:lvl3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3pPr>
            <a:lvl4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4pPr>
            <a:lvl5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4124672" y="6409134"/>
            <a:ext cx="4839816" cy="476250"/>
          </a:xfrm>
        </p:spPr>
        <p:txBody>
          <a:bodyPr/>
          <a:lstStyle>
            <a:lvl1pPr rtl="1">
              <a:defRPr sz="1100">
                <a:cs typeface="B Yekan" panose="00000400000000000000" pitchFamily="2" charset="-78"/>
              </a:defRPr>
            </a:lvl1pPr>
          </a:lstStyle>
          <a:p>
            <a:endParaRPr lang="fa-I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دبیرخانه هیات امنای دانشگاه های علوم پزشکی کلان منطقه هفت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omana.mui.ac.ir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5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 bwMode="auto">
          <a:xfrm>
            <a:off x="5652120" y="5013177"/>
            <a:ext cx="324181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rtl="1"/>
            <a:endParaRPr lang="es-ES" sz="11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6300192" y="6309320"/>
            <a:ext cx="259374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B546-2B0C-432F-857F-CF8C2E169A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287F-8F61-4AA8-A293-AAB83CB81A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83719-8B5D-4C93-A4F1-48A3C075EC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78ADD-DF31-4A19-B1E5-05FED9CF63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2062-CD9B-4D03-B1E6-529BA1108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9E74-1798-4DD4-B30A-726A997DEBC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724A-AE56-4972-847F-22C89289B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25955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152" y="626980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650" y="6379370"/>
            <a:ext cx="6480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19672" y="29244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1800" b="0" baseline="0" dirty="0">
                <a:solidFill>
                  <a:schemeClr val="bg1"/>
                </a:solidFill>
                <a:cs typeface="B Titr" panose="00000700000000000000" pitchFamily="2" charset="-78"/>
              </a:rPr>
              <a:t>گزارش عملکرد دانشگاه علوم پزشکی و خدمات بهداشتی درمانی اصفهان</a:t>
            </a:r>
            <a:endParaRPr lang="en-US" sz="18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130120"/>
            <a:ext cx="971600" cy="97160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483768" y="6093296"/>
            <a:ext cx="6410169" cy="661069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دانشگاه علوم پزشکی اصفهان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mui.ac.ir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rtl="1"/>
            <a:endParaRPr lang="es-ES" sz="11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80405"/>
            <a:ext cx="771723" cy="8283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DA88-9ADC-4BCC-9FB4-0722CBDB6C93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1598613"/>
            <a:ext cx="495617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3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      بخش سوم </a:t>
            </a:r>
            <a:r>
              <a:rPr lang="fa-IR" sz="2400" dirty="0"/>
              <a:t>(تحلیل وضعیت فعلی حوزه):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اهم دستاوردها و اقدامات اجرایی انجام شده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افتخارات و رتبه های برتر کسب شده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52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صدور، تمدید و اصلاح پروانه‌های بهداشتی ساخت، بهره برداری و مسئول فنی</a:t>
            </a:r>
          </a:p>
          <a:p>
            <a:pPr marL="0" indent="0" algn="justLow">
              <a:buNone/>
            </a:pPr>
            <a:r>
              <a:rPr lang="fa-IR" dirty="0"/>
              <a:t>	( پروانه ساخت 2049 مورد، بهره برداری 205 مورد، مسئول فنی 55 مورد) </a:t>
            </a:r>
          </a:p>
          <a:p>
            <a:pPr marL="0" indent="0" algn="justLow">
              <a:buNone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درجه بندی کارخانجات برحسب اجرای برنامه های پیش نیازی غذایی، آرایشی و بهداشتی </a:t>
            </a:r>
            <a:r>
              <a:rPr lang="en-US" dirty="0"/>
              <a:t>(PRPs)</a:t>
            </a:r>
            <a:r>
              <a:rPr lang="fa-IR" dirty="0"/>
              <a:t> (368 واحد غذایی، آشامیدنی و 63 واحد آرایشی و بهداشتی)</a:t>
            </a:r>
          </a:p>
          <a:p>
            <a:pPr marL="0" indent="0" algn="justLow">
              <a:buNone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رصد دقیق داروهای کمیاب و ارسال هفتگی آمار آن به ترتیب اولویت و با درج دسته دارویی و شرکت های توزیع کننده آن ها به دانشگاه</a:t>
            </a:r>
          </a:p>
          <a:p>
            <a:pPr marL="0" indent="0" algn="justLow">
              <a:buNone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بهبود توزیع داروهای حیاتی و کمیاب بوسیله پایش داروخانه های منتخب استان ازطریق سامانه </a:t>
            </a:r>
            <a:r>
              <a:rPr lang="en-US" smtClean="0"/>
              <a:t>TTAC</a:t>
            </a:r>
            <a:r>
              <a:rPr lang="fa-IR" smtClean="0"/>
              <a:t>(مانند </a:t>
            </a:r>
            <a:r>
              <a:rPr lang="fa-IR" dirty="0"/>
              <a:t>داروهای فرینجکت، گارداسیل، ونوفر، ویزیپک و ....) که منجر به کاهش چشمگیر تماسهای تلفنی 190 گردید.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اتصال بازرسی ها به سامانه آدیت </a:t>
            </a:r>
          </a:p>
          <a:p>
            <a:pPr marL="0" indent="0" algn="justLow">
              <a:buNone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صدور پروانه تاسیس داروخانه ها مطابق با آیین نامه و ضوابط جدید ابلاغی </a:t>
            </a:r>
          </a:p>
          <a:p>
            <a:pPr marL="0" indent="0" algn="justLow">
              <a:buNone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راه اندازی و فعالیت بروز سایت، میز خدمت الکترونیکی، نشریه الکترونیکی و پشتیبان مجازی مدیریت تجهیزات پزشکی (دریافت بیش از 2400 پیام از 677 مخاطب منحصر به فرد و کاهش قابل توجه مراجعات حضوری و تلفنی)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بررسی حدود 20 پرونده</a:t>
            </a:r>
            <a:r>
              <a:rPr lang="en-US" dirty="0"/>
              <a:t>MDR </a:t>
            </a:r>
            <a:r>
              <a:rPr lang="fa-IR" dirty="0"/>
              <a:t> و برگزاری اولین کمیته </a:t>
            </a:r>
            <a:r>
              <a:rPr lang="en-US" dirty="0"/>
              <a:t>MDR </a:t>
            </a:r>
            <a:r>
              <a:rPr lang="fa-IR" dirty="0"/>
              <a:t> دانشگاه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اعتبار بخشی آزمون های مرتبط با کنترل محصولات کشاورزی صادراتی </a:t>
            </a:r>
          </a:p>
          <a:p>
            <a:pPr marL="0" indent="0" algn="justLow">
              <a:buNone/>
            </a:pPr>
            <a:endParaRPr lang="fa-IR" b="0" dirty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b="0" dirty="0"/>
              <a:t> </a:t>
            </a:r>
            <a:r>
              <a:rPr lang="fa-IR" dirty="0"/>
              <a:t>راه اندازی و صحه گذاری آزمون های تخصصی سم شناسی، آرایشی و بهداشتی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دسترسی به داشبورد مسمومیت ها از طریق سامانه </a:t>
            </a:r>
            <a:r>
              <a:rPr lang="en-US" dirty="0"/>
              <a:t>HIS</a:t>
            </a:r>
            <a:r>
              <a:rPr lang="fa-IR" dirty="0"/>
              <a:t> بیمارستانها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  تسريع، تسهيل مراحل مربوط به ثبت درخواست تولید فرآورده های طبیعی و داروهای طب سنتی ایران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 کاهش چشمگیر اقلام سلامت محور قاچاق در سطح عرضه در واحدهای تحت نظارت</a:t>
            </a:r>
          </a:p>
          <a:p>
            <a:pPr marL="0" indent="0" algn="justLow">
              <a:buNone/>
            </a:pPr>
            <a:r>
              <a:rPr lang="fa-IR" dirty="0"/>
              <a:t>	(داروخانه ها و شرکت های داروئی)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موفقیت در آزمون های مهارت سنجی ملی در مدیریت آزمایشگاه</a:t>
            </a:r>
          </a:p>
          <a:p>
            <a:pPr marL="0" indent="0" algn="justLow">
              <a:buNone/>
            </a:pPr>
            <a:endParaRPr lang="fa-IR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      بخش چهارم </a:t>
            </a:r>
            <a:r>
              <a:rPr lang="fa-IR" sz="2400" dirty="0"/>
              <a:t>(رئوس برنامه های آتی حوزه):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برنامه های کوتاه مدت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برنامه های بلند مدت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43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کوتاه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b="0" dirty="0"/>
              <a:t> </a:t>
            </a:r>
            <a:r>
              <a:rPr lang="fa-IR" dirty="0"/>
              <a:t>تکمیل طرح کشوری غنی سازی آرد با آهن و اسید فولیک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نظارت بهینه و مطابق با برنامه‌ها، قوانین، مقررات و آیین نامه‌های سازمان غذا و دارو در حوزه‌ی فرآوده های طبیعی، سنتی و مکمل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تمرکز برحوزه احراز اصالت و رهگیری سامانه ای تجهیزات پزشکی از طریق سامانه های </a:t>
            </a:r>
            <a:r>
              <a:rPr lang="en-US" dirty="0"/>
              <a:t>TTAC</a:t>
            </a:r>
            <a:r>
              <a:rPr lang="fa-IR" dirty="0"/>
              <a:t>و انجام نظارت های غیر حضوری از شرکت ها و مرکز درمانی از این طریق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انجام آزمون بر روی نمونه های دریافتی از مراجع ذیربط در آزمایشگاه های غذا و دارو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پایش نسخ دریافتی و ارسال گزارش بازخورد به پزشکان شاغل در مراکز درمانی تحت پوشش دانشگاه </a:t>
            </a: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میان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fa-IR" dirty="0"/>
              <a:t>سامانه ای شدن صدور و تمدید پروانه های ساخت فراورده های غذایی و آشامیدنی </a:t>
            </a: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تفکیک حساب های دارویی بیمارستان ها </a:t>
            </a: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ارتقای نحوه بازرسی ها از حضوری به الکترونیک </a:t>
            </a: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fa-IR" dirty="0"/>
              <a:t>حرکت در مسیراصلاح زنجیره تامین تا مصرف تجهیزات پزشکی مصرفی در مراکز درمانی دانشگاه با هدف ایجاد نظام خرید کالای با اصالت، مصرف منطقی و مدیریت هزینه‌های تجهیزات پزشکی مصرفی از طریق تدوین شیوه نامه </a:t>
            </a:r>
            <a:endParaRPr lang="en-GB" dirty="0"/>
          </a:p>
          <a:p>
            <a:pPr algn="justLow">
              <a:buFont typeface="Wingdings" panose="05000000000000000000" pitchFamily="2" charset="2"/>
              <a:buChar char="Ø"/>
            </a:pPr>
            <a:endParaRPr lang="en-GB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en-GB" dirty="0">
                <a:cs typeface="B Yekan" panose="00000400000000000000"/>
              </a:rPr>
              <a:t> </a:t>
            </a:r>
            <a:r>
              <a:rPr lang="fa-IR" dirty="0"/>
              <a:t>تعامل و اشتراک دانش تخصصی با کارشناسان آزمایشگاه­های منطقه 7 کشوری </a:t>
            </a:r>
            <a:endParaRPr lang="en-US" dirty="0"/>
          </a:p>
          <a:p>
            <a:pPr marL="0" indent="0" algn="justLow">
              <a:buNone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5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بلند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واگذاری امور غیر حاکمیتی به بخش خصوصی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  حذف رفت و آمد غیر اضطراری و تسهیل امور اداری اخذ مجوز‌های بهداشتی و ثبت فرآورده‌های طبیعی و داروهای طب سنتی با استفاده از قابلیت‌های فضای مجازی و اینترنت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برنامه ریزی در خصوص حمایت از توسعه و احداث آزمایشگاه‌های همکار جهت انجام آزمایشات کنترل فیزیکو شیمیایی، میکروبی و پایداری در زمینه‌ی دارو، فرآورده های طبیعی و داروهای طب سنتی ایران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الکترونیکی نمودن سوابق و پرونده‌های کارخانجات و واحدهای تولید کننده فرآورده‌های طبیعی، سنتی و مکمل تحت پوشش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 algn="justLow">
              <a:buNone/>
            </a:pPr>
            <a:endParaRPr lang="fa-IR" dirty="0">
              <a:solidFill>
                <a:srgbClr val="000000"/>
              </a:solidFill>
              <a:latin typeface="B Nazani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بلند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راه اندازی آزمون های تخصصی در زمینه کنترل محصولات سلامت محور در حوزه غذا و دارو و تجهیزات پزشکی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افزایش نیروهای تخصصی و اداری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برگزاری کمیته دانشگاهی، ارتباط بیشتر با اساتید دانشگاه، پیگیری دسترسی به سامانه پایش نسخ الکترونیک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b="0" dirty="0">
              <a:solidFill>
                <a:srgbClr val="000000"/>
              </a:solidFill>
              <a:latin typeface="B Nazani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هدف گذاری برای دستیابی استان اصفهان به جایگاه سوم (قطب) اصناف تجهیزات پزشکی در کشور پس </a:t>
            </a:r>
            <a:r>
              <a:rPr lang="fa-IR"/>
              <a:t>از تهران و البرز</a:t>
            </a: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b="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7" name="Rectangle 3" descr="10069043"/>
          <p:cNvSpPr>
            <a:spLocks noGrp="1" noChangeArrowheads="1"/>
          </p:cNvSpPr>
          <p:nvPr>
            <p:ph idx="1"/>
          </p:nvPr>
        </p:nvSpPr>
        <p:spPr>
          <a:xfrm>
            <a:off x="457200" y="2276872"/>
            <a:ext cx="8229600" cy="1584176"/>
          </a:xfrm>
          <a:gradFill>
            <a:gsLst>
              <a:gs pos="40000">
                <a:schemeClr val="accent5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fa-IR" sz="2800" dirty="0">
              <a:solidFill>
                <a:srgbClr val="7A0000"/>
              </a:solidFill>
              <a:cs typeface="Titr" pitchFamily="2" charset="-78"/>
            </a:endParaRPr>
          </a:p>
          <a:p>
            <a:pPr algn="ctr">
              <a:buNone/>
            </a:pPr>
            <a:r>
              <a:rPr lang="fa-IR" sz="2800" dirty="0">
                <a:solidFill>
                  <a:schemeClr val="bg1"/>
                </a:solidFill>
                <a:cs typeface="B Titr" panose="00000700000000000000" pitchFamily="2" charset="-78"/>
              </a:rPr>
              <a:t>تصوير فرداي سازمان با تصميم امروز مديران ترسيم می شود.</a:t>
            </a:r>
          </a:p>
          <a:p>
            <a:pPr eaLnBrk="1" hangingPunct="1">
              <a:buFontTx/>
              <a:buNone/>
            </a:pPr>
            <a:endParaRPr lang="en-US" sz="2800" dirty="0">
              <a:solidFill>
                <a:srgbClr val="7A0000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698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بخش اول: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مهمترین برنامه ها و وظایف حوزه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معاونت غذا و دارو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7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24744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 معاونت غذا و دارو</a:t>
            </a: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960440"/>
          </a:xfrm>
        </p:spPr>
        <p:txBody>
          <a:bodyPr/>
          <a:lstStyle/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صدور گواهی بهداشتی صادرات محصولات خوراکی، آشامیدنی، آرایشی و بهداشتی </a:t>
            </a:r>
            <a:endParaRPr lang="en-US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 اقدام جهت صدور گواهی بهداشتی محصولات کشاورزی صادراتی به کشور روسیه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 بازرسی مستمر از کلیه واحدهای تحت پوشش و نمونه برداری از محصولات تولیدی به منظور مطابقت با استانداردهای ملی موجود </a:t>
            </a:r>
            <a:endParaRPr lang="en-US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 نظارت بر توزیع داروها از طریق سامانه </a:t>
            </a:r>
            <a:r>
              <a:rPr lang="en-US" dirty="0" smtClean="0">
                <a:cs typeface="B Yekan" panose="00000400000000000000"/>
              </a:rPr>
              <a:t>TTAC</a:t>
            </a:r>
            <a:endParaRPr lang="en-US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 مقابله با پدیده قاچاق کالاهای سلامت محور در سطوح مختلف واردات، تولید، توزیع و عرضه </a:t>
            </a:r>
            <a:endParaRPr lang="fa-IR" dirty="0">
              <a:solidFill>
                <a:srgbClr val="0070C0"/>
              </a:solidFill>
              <a:latin typeface="Times New Roman"/>
              <a:ea typeface="Times New Roman"/>
              <a:cs typeface="B Yekan" panose="0000040000000000000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24744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 معاونت غذا و دارو</a:t>
            </a: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صدور و تمدید پروانه ساخت، تولید و بهره برداری در خصوص کالاهای سلامت محور</a:t>
            </a:r>
          </a:p>
          <a:p>
            <a:pPr marL="0" indent="0" algn="justLow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اجرای طرح مدیریت حوادث ناگوار و مشکلات کیفی </a:t>
            </a:r>
            <a:r>
              <a:rPr lang="en-US" dirty="0"/>
              <a:t>(MDR)</a:t>
            </a:r>
            <a:r>
              <a:rPr lang="fa-IR" dirty="0"/>
              <a:t> در حوزه ملزومات مصرفی پزشکی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نیازسنجی و تامین و توزیع تجهیزات مصرفی استراتژیک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 پیشگیری و مبازره با قاچاق کلیه فرآورده های سلامت محور</a:t>
            </a:r>
          </a:p>
          <a:p>
            <a:pPr marL="0" indent="0" algn="justLow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کنترل کیفیت تجهیزات و روش های آزمایشگاهی مورد استفاده در راستای اجرای سیستم تضمین کیفیت بر اساس الزامات ایزو  17025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 کنترل و پایش محصولات کشاورزی از نظر باقیمانده سموم دفع آفات، فلزات سنگین و نیترات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 algn="justLow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0" dirty="0"/>
          </a:p>
          <a:p>
            <a:pPr>
              <a:buFont typeface="Wingdings" panose="05000000000000000000" pitchFamily="2" charset="2"/>
              <a:buChar char="Ø"/>
            </a:pPr>
            <a:endParaRPr lang="en-US" b="0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2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 معاونت غذا و دارو</a:t>
            </a: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 ارزیابی و ممیزی آزمایشگاه واحدهای تولیدی تحت پوشش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نظارت و پایش گزارشات عوارض ناخواسته داروها و خطاهای داروپزشکی و اجرای برنامه های آموزشی با هدف کاهش خطاها </a:t>
            </a:r>
            <a:endParaRPr lang="en-US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آموزش گروه های هدف از جمله مسئولین فنی کارخانجات تولیدی، مسئولین فنی ملزومات مصرفی و داروسازان بیمارستانی و نیز برگزاری دوره های آموزش مداوم</a:t>
            </a:r>
          </a:p>
          <a:p>
            <a:pPr marL="0" indent="0" algn="justLow">
              <a:buNone/>
            </a:pPr>
            <a:endParaRPr lang="fa-IR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مدیریت کمبود دارویی استان و پیگیری تامین و گزارش مستمر آنها به سازمان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cs typeface="B Yekan" panose="00000400000000000000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>
                <a:cs typeface="B Yekan" panose="00000400000000000000"/>
              </a:rPr>
              <a:t>تهیه برنامه توزیع داروهای حیاتی و کمیاب بر اساس موجودی شرکتهای پخش دارو جهت پیشگیری از کمبودهای دارویی </a:t>
            </a:r>
          </a:p>
          <a:p>
            <a:pPr marL="0" indent="0" algn="justLow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  <a:cs typeface="B Yekan" panose="0000040000000000000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بخش دوم </a:t>
            </a:r>
            <a:r>
              <a:rPr lang="fa-IR" sz="2400" dirty="0"/>
              <a:t>(تحلیل وضعیت موجود حوزه در زمان تحویل مسئولیت):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نقاط قوت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نقاط ضعف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موانع و مشکلات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64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قوت: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سامانه ای شدن صدور مجوزهای بهداشتی و صرفه جویی در زمان و به تبع  آن در اختیار داشتن زمان بیشتر جهت بازرسی از واحدهای تحت پوشش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تهیه شیوه نامه ارزشیابی داروخانه های خصوصی بر اساس ضوابط ابلاغی جدید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 موفقیت در ارزیابی عملکرد آزمایشگاه های مرجع کنترل غذا و داروی کشور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  ارائه خدمات الکترونیکی در فرایند پذیرش و جوابدهی نتایج آزمایشگاهی و صدور مجوز آزمایشگاه همکار و مجاز تحت سامانه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ارسال گزارشات آنلاین</a:t>
            </a:r>
            <a:r>
              <a:rPr lang="en-US" dirty="0"/>
              <a:t>ADR </a:t>
            </a:r>
            <a:r>
              <a:rPr lang="fa-IR" dirty="0"/>
              <a:t> به سازمان غذا و دارو از طریق سامانه </a:t>
            </a:r>
            <a:r>
              <a:rPr lang="en-US" dirty="0"/>
              <a:t>TTAC</a:t>
            </a:r>
            <a:r>
              <a:rPr lang="fa-IR" dirty="0"/>
              <a:t> با آموزش های ارائه شده به گروه هدف در وبینارهای آموزشی </a:t>
            </a: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ضعف: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کمبود نیروی انسانی کارآمد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انجام بازرسی از شرکتهای پخش دارو به صورت منظم به علت کمبود نیروی متخصص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همخوانی وظایف محوله (حجم کاری) با تعداد نیرو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وجود تجهیزات تخصصی به روز در آزمایشگاه غذا و دارو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دسترسی مستقیم به نسخ الکترونیک، عدم به روز رسانی سامانه پایش نسخ و کاهش تعامل های بین بخشی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هماهنگی ساعت کاری حوزه معاونت با حوزه های متناظر و واحد های تحت پوشش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5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موانع و مشکلات: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امکانات لازم در پذیرش و انجام آزمایشات کنترل در زمینه  دارو، فرآورده‌های طبیعی و سنتی  توسط آزمایشگاه معاونت غذا و داروی اصفهان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فرسودگی  و نیاز به تعمیر مکرر دستگاه های تخصصی موجود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عدم همکاری بیمه ها در خصوص تسهیل دسترسی به نسخ الکترونیک </a:t>
            </a:r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endParaRPr lang="fa-IR" dirty="0"/>
          </a:p>
          <a:p>
            <a:pPr algn="justLow">
              <a:buFont typeface="Wingdings" panose="05000000000000000000" pitchFamily="2" charset="2"/>
              <a:buChar char="Ø"/>
            </a:pPr>
            <a:r>
              <a:rPr lang="fa-IR" dirty="0"/>
              <a:t>تعداد بالای مراکز درمانی و کمبود نیروی انسانی به منظور بازدید و پایش عملکرد مراکز تحت پوشش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1007</Words>
  <Application>Microsoft Office PowerPoint</Application>
  <PresentationFormat>On-screen Show (4:3)</PresentationFormat>
  <Paragraphs>294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 Nazanin</vt:lpstr>
      <vt:lpstr>B Titr</vt:lpstr>
      <vt:lpstr>B Yekan</vt:lpstr>
      <vt:lpstr>Calibri</vt:lpstr>
      <vt:lpstr>Times New Roman</vt:lpstr>
      <vt:lpstr>Titr</vt:lpstr>
      <vt:lpstr>Wingdings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FOOD</cp:lastModifiedBy>
  <cp:revision>1343</cp:revision>
  <cp:lastPrinted>2020-07-11T04:42:16Z</cp:lastPrinted>
  <dcterms:created xsi:type="dcterms:W3CDTF">2010-05-23T14:28:12Z</dcterms:created>
  <dcterms:modified xsi:type="dcterms:W3CDTF">2022-02-16T04:07:05Z</dcterms:modified>
</cp:coreProperties>
</file>