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664" r:id="rId2"/>
    <p:sldId id="1094" r:id="rId3"/>
    <p:sldId id="1095" r:id="rId4"/>
    <p:sldId id="1276" r:id="rId5"/>
    <p:sldId id="1288" r:id="rId6"/>
    <p:sldId id="1273" r:id="rId7"/>
    <p:sldId id="1266" r:id="rId8"/>
    <p:sldId id="1274" r:id="rId9"/>
    <p:sldId id="1275" r:id="rId10"/>
    <p:sldId id="1278" r:id="rId11"/>
    <p:sldId id="1279" r:id="rId12"/>
    <p:sldId id="1284" r:id="rId13"/>
    <p:sldId id="1285" r:id="rId14"/>
    <p:sldId id="1280" r:id="rId15"/>
    <p:sldId id="1281" r:id="rId16"/>
    <p:sldId id="1282" r:id="rId17"/>
    <p:sldId id="1286" r:id="rId18"/>
    <p:sldId id="1283" r:id="rId19"/>
    <p:sldId id="1287" r:id="rId20"/>
    <p:sldId id="1289" r:id="rId21"/>
  </p:sldIdLst>
  <p:sldSz cx="9144000" cy="6858000" type="screen4x3"/>
  <p:notesSz cx="6797675" cy="9874250"/>
  <p:custDataLst>
    <p:tags r:id="rId23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DEF0F2"/>
    <a:srgbClr val="D6ECEE"/>
    <a:srgbClr val="EAF5F6"/>
    <a:srgbClr val="D9EDEF"/>
    <a:srgbClr val="E2EFF2"/>
    <a:srgbClr val="F4F9FA"/>
    <a:srgbClr val="006666"/>
    <a:srgbClr val="EDF6F7"/>
    <a:srgbClr val="BD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55" autoAdjust="0"/>
    <p:restoredTop sz="94767" autoAdjust="0"/>
  </p:normalViewPr>
  <p:slideViewPr>
    <p:cSldViewPr>
      <p:cViewPr varScale="1">
        <p:scale>
          <a:sx n="82" d="100"/>
          <a:sy n="82" d="100"/>
        </p:scale>
        <p:origin x="1406" y="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7082B-773B-47D2-BD51-492648822416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783E8-B123-4CBC-8C1B-BE059972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783E8-B123-4CBC-8C1B-BE0599726E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9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5616" y="6269809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1DA88-9ADC-4BCC-9FB4-0722CBDB6C93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8870" y="6525344"/>
            <a:ext cx="5221642" cy="336925"/>
          </a:xfrm>
        </p:spPr>
        <p:txBody>
          <a:bodyPr/>
          <a:lstStyle>
            <a:lvl1pPr>
              <a:defRPr lang="fa-IR" sz="1200" kern="1200" smtClean="0">
                <a:solidFill>
                  <a:srgbClr val="0070C0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</a:lstStyle>
          <a:p>
            <a:pPr rtl="1"/>
            <a:r>
              <a:rPr lang="fa-IR" dirty="0"/>
              <a:t>دبیرخانه هیات امنای دانشگاههای کلان منطقه هفت   </a:t>
            </a:r>
            <a:r>
              <a:rPr lang="en-US" dirty="0" err="1"/>
              <a:t>omana.mui.ac.ir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6C189-69FD-452E-AC6E-0250C2ECBF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0B3E4-9EC3-4528-B00D-7E72E09E79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1pPr>
            <a:lvl2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2pPr>
            <a:lvl3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3pPr>
            <a:lvl4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4pPr>
            <a:lvl5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104003"/>
            <a:ext cx="8229600" cy="567679"/>
          </a:xfr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1pPr>
            <a:lvl2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2pPr>
            <a:lvl3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3pPr>
            <a:lvl4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4pPr>
            <a:lvl5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>
          <a:xfrm>
            <a:off x="4124672" y="6409134"/>
            <a:ext cx="4839816" cy="476250"/>
          </a:xfrm>
        </p:spPr>
        <p:txBody>
          <a:bodyPr/>
          <a:lstStyle>
            <a:lvl1pPr rtl="1">
              <a:defRPr sz="1100">
                <a:cs typeface="B Yekan" panose="00000400000000000000" pitchFamily="2" charset="-78"/>
              </a:defRPr>
            </a:lvl1pPr>
          </a:lstStyle>
          <a:p>
            <a:endParaRPr lang="fa-I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دبیرخانه هیات امنای دانشگاه های علوم پزشکی کلان منطقه هفت 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omana.mui.ac.ir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05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277E22-2CAD-4EF7-B3D4-48977F543B2E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 bwMode="auto">
          <a:xfrm>
            <a:off x="5652120" y="5013177"/>
            <a:ext cx="324181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25A2FF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rtl="1"/>
            <a:endParaRPr lang="es-ES" sz="1100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6300192" y="6309320"/>
            <a:ext cx="259374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1B546-2B0C-432F-857F-CF8C2E169AF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6287F-8F61-4AA8-A293-AAB83CB81A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83719-8B5D-4C93-A4F1-48A3C075EC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cs typeface="B Titr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78ADD-DF31-4A19-B1E5-05FED9CF63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C2062-CD9B-4D03-B1E6-529BA11082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9E74-1798-4DD4-B30A-726A997DEBC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3724A-AE56-4972-847F-22C89289B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3848" y="625955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0152" y="6269809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650" y="6379370"/>
            <a:ext cx="6480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A6277E22-2CAD-4EF7-B3D4-48977F543B2E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619672" y="29244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1800" b="0" baseline="0" dirty="0">
                <a:solidFill>
                  <a:schemeClr val="bg1"/>
                </a:solidFill>
                <a:cs typeface="B Titr" panose="00000700000000000000" pitchFamily="2" charset="-78"/>
              </a:rPr>
              <a:t>گزارش عملکرد دانشگاه علوم پزشکی و خدمات بهداشتی درمانی اصفهان</a:t>
            </a:r>
            <a:endParaRPr lang="en-US" sz="18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-130120"/>
            <a:ext cx="971600" cy="971600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483768" y="6093296"/>
            <a:ext cx="6410169" cy="661069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25A2FF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دانشگاه علوم پزشکی اصفهان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mui.ac.ir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rtl="1"/>
            <a:endParaRPr lang="es-ES" sz="11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80405"/>
            <a:ext cx="771723" cy="8283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DA88-9ADC-4BCC-9FB4-0722CBDB6C93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13" y="1598613"/>
            <a:ext cx="495617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38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/>
              <a:t>      بخش سوم </a:t>
            </a:r>
            <a:r>
              <a:rPr lang="fa-IR" sz="2400" dirty="0"/>
              <a:t>(تحلیل وضعیت فعلی حوزه): </a:t>
            </a:r>
            <a:endParaRPr lang="fa-IR" dirty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/>
          </a:p>
          <a:p>
            <a:pPr marL="822960" algn="r">
              <a:buFontTx/>
              <a:buChar char="-"/>
            </a:pPr>
            <a:r>
              <a:rPr lang="fa-IR" sz="2400" dirty="0"/>
              <a:t>اهم دستاوردها و اقدامات اجرایی انجام شده</a:t>
            </a:r>
          </a:p>
          <a:p>
            <a:pPr marL="822960" algn="r">
              <a:buFontTx/>
              <a:buChar char="-"/>
            </a:pPr>
            <a:r>
              <a:rPr lang="fa-IR" sz="2400" dirty="0"/>
              <a:t>افتخارات و رتبه های برتر کسب شده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852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فعلی حوزه - اهم دستاوردها و اقدامات اجرایی انجام شده: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ارتقائ پوشش واکسیناسیون کووید19 طی 100 روز گذشته:</a:t>
            </a:r>
          </a:p>
          <a:p>
            <a:pPr marL="0" indent="0">
              <a:buNone/>
            </a:pPr>
            <a:r>
              <a:rPr lang="fa-IR" dirty="0">
                <a:ea typeface="Times New Roman"/>
              </a:rPr>
              <a:t>      دوز اول: 16.62%-  دوز دوم: 35.57 %-  دوز سوم: 31.87 %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پوشش واکسیناسیون دانش اموزان ایرانی(12-18 سال): 86.5%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بیماریابی کووید19 در بین  تعداد 197911 نفر در بخش سرپایی و کشف 47334 مورد مثبت کووید وبیماریا بی در بین تعداد 10896 نفر در بخش بستری و کشف 3373 مورد مثبت کووید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پیگیری واکسیناسیون مادران باردار پوشش واکسیناسیون مادران باردار فعلی به میزان 78%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 پیگیری 1523 نفر مادر باردار مبتلا/ مشکوک به کووید در بخش سرپایی در بازه زمانی مورد نظر و پیگیری 2776 مورد مادر باردار توسط مشاورین سامانه 4030 مستقر در حوزه معاونت بهداشتی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توسعه مراکز منتخب و تجمیعی واکسیناسیون(کلیه مراکز خدمات جامع سلامت از ابتدای آذرماه موظف به انجام واکسیناسیون کرونا گردیدند.)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توسعه مراکز منتخب کووید19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فعلی حوزه - اهم دستاوردها و اقدامات اجرایی انجام شده: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بهبود استاندارد واحدهای بهداشتی درقالب  افتتاح 20 واحد بهداشتی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پیگیری اجرای برنامه  نسخه الکترونیک در مراکز خدمات جامع سلامت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کشف و تحت مراقبت و درمان قرار دادن تعداد 9 نفر بیمار جدید </a:t>
            </a:r>
            <a:r>
              <a:rPr lang="en-US" dirty="0"/>
              <a:t>HIV+</a:t>
            </a:r>
            <a:r>
              <a:rPr lang="fa-IR" dirty="0"/>
              <a:t> و جذب و حمایت از تعداد 21 نفر افراد آسیب پذیر در مراکز کاهش آسیب زنان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انجام بالغ بر 139000 بازدید از مراکزتهیه و توزیع مواد غذایی و اماکن عمومی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معرفی 3477 مورد متخلف اصناف به مراکز قضایی و انجام 2149 مورد پلمپ مراکزتهیه و توزیع مواد غذایی و اماکن عمومی و رسیدگی به21499 شکایت تلفنی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انجام 4449 مورد مشاوره باروری سالم و فرزند آوری جهت زوجین واجد شرایط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راه اندازی مرکز جامع اختلالات طیف اتیسم در شهرستان نجف آباد و همکاری با سازمان بهزیستی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همکاری با معاونت درمان به منظور راه اندازی بانک شیر دانشگاه علوم پزشکی اصفهان در بیمارستان الزهرا (س)</a:t>
            </a: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فعلی حوزه - اهم دستاوردها و اقدامات اجرایی انجام شده: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انجام حمایت های روانی  جهت 182نفر از بازماندگان متوفیان ناشی از بیماری کووید-19تا پایان 6 ماهه اول سال 1400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ارائه مداخلات روانی- اجتماعی جهت 1575  نفر از بهبودیافتگان بیماری کووید-19تا پایان 6 ماهه اول سال 1400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معرفی نرم افزار مورد استفاده در غربالگری نوزادان و عدم اعتیاد در سطح وزارت خانه و کشوری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تبدیل مراکز تحت پوشش به پنج منطقه و ایجاد آزمایشگاه پشتیبان در هر منطقه که این امر جهت آمادگی در هنگام بروز بالایا و همچنین پشتیبانی از آزمایشگاه های دارای مشکلات فنی و کیفی بسیار کمک کننده می باشد 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a-IR" dirty="0"/>
              <a:t>برگزاری 4 جلسه هم اندیشی با حضور دانشجویان به منظور شناسایی چالش ها و تشکیل 3 کارگروه با حضور جوانان با عناوین : کارگروه احصاء قوانین مرتبط با ازدواج-کارگروه فرهنگ سازی خانواده و جامعه- کارگروه توانمندسازی جوانان در ازدواج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8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فعلی حوزه - افتخارات و رتبه های برتر کسب شده: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پیوستن به شبکه تشخیص مولکولی بهداشت کشور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طراحی سامانه ی استانی جهت جمع آوری اطلاعات مبتلایان به بیماری کووید19 و رهگیری موارد در تماس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طراحی سامانه ی استانی جهت جمع آوری داده های مربوط به واکسیناسیون کووید19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طراحی و توسعه سامانه استعلام واکسیناسیون جهت بررسی وضعیت واکسیناسیون ادارات و ارگان های سطح استان و ایجاد دستری به سامانه مذکور جهت کلیه ارگان های موجود در سطح استان </a:t>
            </a:r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2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/>
              <a:t>      بخش چهارم </a:t>
            </a:r>
            <a:r>
              <a:rPr lang="fa-IR" sz="2400" dirty="0"/>
              <a:t>(رئوس برنامه های آتی حوزه): </a:t>
            </a:r>
            <a:endParaRPr lang="fa-IR" dirty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/>
          </a:p>
          <a:p>
            <a:pPr marL="822960" algn="r">
              <a:buFontTx/>
              <a:buChar char="-"/>
            </a:pPr>
            <a:r>
              <a:rPr lang="fa-IR" sz="2400" dirty="0"/>
              <a:t>برنامه های کوتاه مدت</a:t>
            </a:r>
          </a:p>
          <a:p>
            <a:pPr marL="822960" algn="r">
              <a:buFontTx/>
              <a:buChar char="-"/>
            </a:pPr>
            <a:r>
              <a:rPr lang="fa-IR" sz="2400" dirty="0"/>
              <a:t>برنامه های بلند مدت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043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16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برنامه های کوتاه مدت: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ادامه اجرای واکسیناسیون کووید19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ادامه فعالیتهای مرتبط با اپیدمی کووید19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تکمیل و تجهیز پروژه های نیمه تمام و احداث واحدهای بهداشتی درمانی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ایمنی غیرسازه ای واحدهای بهداشتی درمانی تحت پوشش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اجرای بسته خدمات سطح اول جهت گروه های هدف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یکسان سازی نرم افزارپذیرش و جوابدهی  مورد استفاده در آزمایشگاه در کلیه آزمایشگاه های تحت پوشش و آزمایشگاه های ازدواج و عدم اعتیاد تحت پوشش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تجمیع خدمات حاکمیتی مانند سل ،التور و مالاریا به صورت منطقه ای جهت جلوگیری از پرت منابع مالی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پی گیری و ساخت یک سردخانه ( زنجیره سرما )در مرکز بهداشت شماره یک اصفهان و شهرستان خمینی شهر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altLang="fa-IR" dirty="0"/>
              <a:t>پیگیری جهت راه اندازی واحد مشاوره هپاتیت در استان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altLang="fa-IR" dirty="0"/>
              <a:t>ساماندهی و راه اندازی تیم سیار مرکز مشاوره بیماری های رفتاری استان جهت بیماریابی در بین گروه های دارای رفتار مخاطره آمیز و سخت در دسترس </a:t>
            </a: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39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17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برنامه های کوتاه مدت: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بازرسی های مداوم برای کنترل  کلیه عوامل محیطی موثر بر سلامت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خطرسنجی گروه های هدف و بیماریابی، مراقبت و پیگیری افراد مبتلا و در معرض خطر بیماری های غیرواگیر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انجام هماهنگی درون بخشی، بین بخشی و برون بخشی در راستای </a:t>
            </a:r>
            <a:r>
              <a:rPr lang="fa-IR" dirty="0"/>
              <a:t>اجرایی سازی قانون حمایت از خانواده و جوانی جمعیت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طراحی مداخلات به منظور کاهش مرگ و میر مادران باردار به دلایل قابل اجتناب بویژه مرگ های مادری ناشی از کووید-19(احصای پوشش حداکثری واکسیناسیون مادران باردار -برنامه ریزی و اجرای مستمر پیگیری مادران مبتلا/ مشکوک به کووید در بخش سرپایی و...)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اجرای برنامه نیاز سنجی سالمندان بسیار پرخطر و پرخطر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توانمند سازی بهورزان شاغل با ادامه تحصیل آنها در مقطع کاردانی بهورزی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پذیرش و تربیت بهورز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ارتقاء برنامه های پایش و نظارت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انجام برنامه ریزی جهت ارتقا شاخص های بررسی شده در طی دوره های زمانی خاص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5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18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برنامه های بلند مدت: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محرومیت زدایی از واحدهای بهداشتی درمانی استان اصفهان در قالب اعتبارات ملی از محل اعتبارات هدفمندی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ایمنی سازه ای واحدهای بهداشتی درمانی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اجرای برنامه پزشک خانواده و تحول سلامت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تغییر فرایندهای مدیریت کنترل عوامل محیطی تاثیر گذار بر سلامت و تمرکز آن با همکاری دیگر ارگان های دخیل در قالب یک سازمان با مسئولیت واحد وتدوین قانون جامع بهداشت محیط برای ارتقا علمی و اجرایی گروه سلامت محیط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اجرای برنامه شهر و روستای بدون دخانیات طی یک روند 5 ساله و گسترش کمی و کیفی آن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تدوین و اجرای پروژه اجرایی سازی راهبرد «رصد و آمایش جمعیت و نرخ باروری کلی در راستای صیانت از جمعیت» و </a:t>
            </a:r>
            <a:r>
              <a:rPr lang="fa-IR" dirty="0">
                <a:ea typeface="Times New Roman"/>
              </a:rPr>
              <a:t>انجام مداخلات مرتبط به تفکیک شهرستان های تحت پوشش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اجرای قانون حمایت از خانواده و جوانی جمعیت وتوسعه و ارتقای آموزش های هنگام ازدواج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گسترش مراکز جامع تکامل کودکان بر اساس جمعیت تحت پوشش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طراحی و اجرای مداخلات در راستای کاهش مرگ و میر کودکان زیر 5 سال تحت پوشش دانشگاه و </a:t>
            </a:r>
            <a:r>
              <a:rPr lang="fa-IR" dirty="0"/>
              <a:t>کاهش مرگ و میر مادران باردار به دلایل قابل اجتناب بویژه مرگ های مادری ناشی از کووید-19</a:t>
            </a: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0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19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برنامه های بلند مدت: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اجرای برنامه سند ملی سالمندان</a:t>
            </a: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طراحی مداخلات به منظور برنامه ریزی ارتقا کمی و کیفی خدمات معمول و ویژه برنامه سلامت مادران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بهبود امنيت غذايي و ارتقای كيفيت تغذيه اقشار مختلف جامعه</a:t>
            </a:r>
            <a:endParaRPr lang="fa-IR" dirty="0"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افزایش دسترسی به خدمات سرپایی در حوزه تشخیص به هنگام و درمان اختلالات شایع روانپزشکی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ایجاد پوشش مراقبتی برای کودکان مورد بدرفتاری و افراد متاثر از همسرآزاری شناسایی شده در نظام مراقبت های بهداشتی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ارتقای کمی و کیفی خدمات ارزیابی ،تشخیص و مراقبت اختلالات مصرف دخانیات،الکل و مواد در نظام مراقبت های اولیه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پی گیری و تامین اعتبار از کمیساریای پناهندگان در خصوص  پروژه ساخت یک پایگاه جامع سلامت در امیرآباد شهرستان نجف آباد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مطالعات کاربردی در مورد نحوه توانمندسازی مردم ساکن در مناطق سالک خیز استان برای حفاظت ازخود در برابرگزش ناقل بیماری(حوزه آموزش سلامت)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/>
              <a:t>     </a:t>
            </a:r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dirty="0"/>
              <a:t>بخش اول: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dirty="0"/>
              <a:t>مهمترین برنامه ها و وظایف حوزه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77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20</a:t>
            </a:fld>
            <a:endParaRPr lang="es-ES" dirty="0"/>
          </a:p>
        </p:txBody>
      </p:sp>
      <p:sp>
        <p:nvSpPr>
          <p:cNvPr id="7" name="Rectangle 3" descr="10069043"/>
          <p:cNvSpPr>
            <a:spLocks noGrp="1" noChangeArrowheads="1"/>
          </p:cNvSpPr>
          <p:nvPr>
            <p:ph idx="1"/>
          </p:nvPr>
        </p:nvSpPr>
        <p:spPr>
          <a:xfrm>
            <a:off x="457200" y="2276872"/>
            <a:ext cx="8229600" cy="1584176"/>
          </a:xfrm>
          <a:gradFill>
            <a:gsLst>
              <a:gs pos="40000">
                <a:schemeClr val="accent5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 cmpd="tri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fa-IR" sz="2800" dirty="0">
              <a:solidFill>
                <a:srgbClr val="7A0000"/>
              </a:solidFill>
              <a:cs typeface="Titr" pitchFamily="2" charset="-78"/>
            </a:endParaRPr>
          </a:p>
          <a:p>
            <a:pPr algn="ctr">
              <a:buNone/>
            </a:pPr>
            <a:r>
              <a:rPr lang="fa-IR" sz="2800" dirty="0">
                <a:solidFill>
                  <a:schemeClr val="bg1"/>
                </a:solidFill>
                <a:cs typeface="B Titr" panose="00000700000000000000" pitchFamily="2" charset="-78"/>
              </a:rPr>
              <a:t>تصوير فرداي سازمان با تصميم امروز مديران ترسيم می شود.</a:t>
            </a:r>
          </a:p>
          <a:p>
            <a:pPr eaLnBrk="1" hangingPunct="1">
              <a:buFontTx/>
              <a:buNone/>
            </a:pPr>
            <a:endParaRPr lang="en-US" sz="2800" dirty="0">
              <a:solidFill>
                <a:srgbClr val="7A0000"/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698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مهمترین برنامه ها و وظایف حوزه</a:t>
            </a: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انجام واکسیناسیون کرونا جهت گروه های هدف:</a:t>
            </a:r>
            <a:endParaRPr lang="en-US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    واکسیناسیون افراد بالای 18  سال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    واکسیناسیون دانش آموزان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    واکسیناسیون زیر 12 سال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مهمترین برنامه ها و وظایف حوزه</a:t>
            </a: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 marL="0" indent="0">
              <a:buNone/>
            </a:pPr>
            <a:endParaRPr lang="fa-IR" dirty="0"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اجرای  برنامه  طرح  گام  ششم شهید سلیمانی: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       آموزش و اطلاع رسانی</a:t>
            </a:r>
          </a:p>
          <a:p>
            <a:pPr marL="0" indent="0">
              <a:buNone/>
            </a:pPr>
            <a:r>
              <a:rPr lang="fa-IR" dirty="0"/>
              <a:t>        </a:t>
            </a: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بیماریابی فعال و مراقبت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        بازتوانی مبتلایان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        واکسیناسیون و آموزش همگانی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         تقویت فرآیند درمان سرپایی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         نظارت بر اجرای رعایت پروتکل های بهداشتی(ارایه خدمات سرپایی جهت بیماران مبتلا  و     مشکوک به کووید در قالب مراکز منتخب)</a:t>
            </a: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اجرای  طرح  شهدای سلامت</a:t>
            </a: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2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مهمترین برنامه ها و وظایف حوزه</a:t>
            </a: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26686" y="1914875"/>
            <a:ext cx="8260114" cy="42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انجام مراقبت ها و خدمات غیر کووید براساس بسته های خدمتی گروه های سنی در قالب نسخه شهری و پزشک خانواده:</a:t>
            </a:r>
            <a:endParaRPr lang="en-US" dirty="0"/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خدمات کودکان و نوزادان-خدمات نوجوانان و جوانان و مدارس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خدمات میانسالان و سالمندان-خدمات باروری سالم و جمعیت-خدمات مادران باردار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آموزش و ارتقائ سلامت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خدمات سلامت روانی، اجتماعی و اعتیاد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غربالگری، بیماریابی ، مراقبت و پیگیری بیماری های واگیرو غیر واگیر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خدمات بهبود تغذیه سالم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خدمات سلامت دهان و دندان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خدمات سلامت محیط  و کار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خدمات</a:t>
            </a:r>
            <a:r>
              <a:rPr lang="fa-IR" dirty="0">
                <a:ea typeface="Times New Roman"/>
              </a:rPr>
              <a:t> </a:t>
            </a: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آزمایشگاه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latin typeface="Times New Roman"/>
                <a:ea typeface="Times New Roman"/>
              </a:rPr>
              <a:t>مدیریت کاهش خطربلایا</a:t>
            </a: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dirty="0"/>
              <a:t>بخش دوم </a:t>
            </a:r>
            <a:r>
              <a:rPr lang="fa-IR" sz="2400" dirty="0"/>
              <a:t>(تحلیل وضعیت موجود حوزه در زمان تحویل مسئولیت): </a:t>
            </a:r>
            <a:endParaRPr lang="fa-IR" dirty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/>
          </a:p>
          <a:p>
            <a:pPr marL="822960" algn="r">
              <a:buFontTx/>
              <a:buChar char="-"/>
            </a:pPr>
            <a:r>
              <a:rPr lang="fa-IR" sz="2400" dirty="0"/>
              <a:t>نقاط قوت</a:t>
            </a:r>
          </a:p>
          <a:p>
            <a:pPr marL="822960" algn="r">
              <a:buFontTx/>
              <a:buChar char="-"/>
            </a:pPr>
            <a:r>
              <a:rPr lang="fa-IR" sz="2400" dirty="0"/>
              <a:t>نقاط ضعف</a:t>
            </a:r>
          </a:p>
          <a:p>
            <a:pPr marL="822960" algn="r">
              <a:buFontTx/>
              <a:buChar char="-"/>
            </a:pPr>
            <a:r>
              <a:rPr lang="fa-IR" sz="2400" dirty="0"/>
              <a:t>موانع و مشکلات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64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نقاط قوت: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برنامه ریزی و پیگیری مستمر برنامه ها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نظارت مستمر بر اجرای برنامه ها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ادغام خدمات مراقبت به گروه های سنی در نظام شبکه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تقویت همکاری بین بخشی (همکاری منسجم  با استانداری، بسیج ، آموزش و پرورش و .....و </a:t>
            </a:r>
            <a:r>
              <a:rPr lang="fa-IR" dirty="0"/>
              <a:t>استفاده از ظرفیت نیروهای داوطلب </a:t>
            </a:r>
            <a:r>
              <a:rPr lang="fa-IR" dirty="0">
                <a:ea typeface="Times New Roman"/>
              </a:rPr>
              <a:t>جهت اجرای برنامه گام ششم شهید سلیمانی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تقویت و راه اندازی مراکز منتخب کووید ومراکز واکسیناسیون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رسیدگی به شکایات تلفنی سامانه 190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تقویت و راه اندازی استفاده از کلیه ظرفیت ها و فرصت ها جهت آموزش و اطلاع رسانی از جمله استفاده از ظرفیت فضای مجازی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پیگیری بیماران و اطرافیان از طریق سامانه رهگیری دانشگاه علوم پزشکی اصفهان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فراخوان پیامکی افراد واکسینه نشده با استفاده از نرم افزار فراخوان دانشگاه علوم پزشکی اصفهان مبتی بر داده های استخراج شده از سامانه سیب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/>
              <a:t>استقرار سامانه اطلاعات درآمد (ماد) در کلیه واحد های ارائه خدمت تحت پوشش</a:t>
            </a:r>
            <a:endParaRPr lang="fa-IR" dirty="0"/>
          </a:p>
          <a:p>
            <a:pPr marL="0" indent="0">
              <a:buNone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نقاط ضعف: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کمبود اعتبارات مالی و منابع فیزیکی و تجهیزات </a:t>
            </a:r>
            <a:endParaRPr lang="en-US" dirty="0"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محدود بودن منابع جهت پرداخت های به موقع همکارانی که در شیفت های مراکز منتخب و واکسیناسیون ارایه خدمت می نمایند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محدودیت منابع جهت پرداخت های تشویقی در قالب حق الزحمه کرونا به همکاران ستادی و محیطی در راستای افزایش انگیزه(</a:t>
            </a:r>
            <a:r>
              <a:rPr lang="ar-SA" dirty="0"/>
              <a:t>رضایت ضعیف کارکنان از پرداخت های مالی</a:t>
            </a:r>
            <a:r>
              <a:rPr lang="fa-IR" dirty="0"/>
              <a:t>)</a:t>
            </a:r>
            <a:endParaRPr lang="fa-IR" dirty="0"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تشکیل نشدن ستاد استانی جمعیت و تبیین شرح وظایف هر سازمان و برنامه ریزی جهت دریافت گزارشات دوره ای بر اساس فرمت مشخص و خاص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نبود ضمانت اجرایی معاونت های دانشگاه و همچنین سازمان ها و ادارات در خصوص شرح وظایف محوله قانون حمایت از خانواده و جوانی جمعیت و ارائه گزارشات دوره ای لازم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بالا بودن حجم فعالیت ها و تنوع برنامه ها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عدم دسترسی به نرم افزاری جامع و یکپارچه در سطح استان به منظور پایش آنلاین شاخص های موجود آزمایشگاه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fa-IR" dirty="0">
              <a:ea typeface="Times New Roman"/>
            </a:endParaRPr>
          </a:p>
          <a:p>
            <a:pPr marL="0" indent="0">
              <a:buNone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5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موانع و مشکلات: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وجود موانع زیر ساختی از جمله کندی سرعت اینترنت و اختلال در استفاده از سامانه سیب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عدم همکاری مراکز درمانی خصوصی در امر مراقبت بیماری کووید19 و </a:t>
            </a:r>
            <a:r>
              <a:rPr lang="fa-IR" dirty="0"/>
              <a:t>عدم همکاری برخی از متخصصین زنان در خصوص واکسیناسیون مادران باردارو </a:t>
            </a:r>
            <a:r>
              <a:rPr lang="fa-IR" dirty="0">
                <a:ea typeface="Times New Roman"/>
              </a:rPr>
              <a:t>وجود برخی موانع فرهنگی در پذیرش تزریق واکسن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عدم وجود قوانین سخت گیرانه در خصوص پیشگیری از تجمعات و رعایت پروتکل ها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عدم وجود قوانین در خصوص  رهگیری افرادی که قرنطینه را رعایت نمی نمایند.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ea typeface="Times New Roman"/>
              </a:rPr>
              <a:t> </a:t>
            </a:r>
            <a:r>
              <a:rPr lang="fa-IR" dirty="0">
                <a:ea typeface="Times New Roman"/>
              </a:rPr>
              <a:t>ضعف درمراجعه گروه های هدف به مراکز خدمات جامع سلامت جهت دریافت خدمات سلامت بدلیل اپیدمی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ar-SA" dirty="0"/>
              <a:t>تمرکز منابع انسانی و مالی بر برنامه کووید 19 و در نتیجه ضعف سایر برنامه</a:t>
            </a: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عدم وجود چارت سازمانی به منظور تأمین نیروی مرکز جامع تکامل کودکان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عدم همکاری و هماهنگی همه جانبه برون بخشی در زمینه برنامه کنترل دخانیات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ea typeface="Times New Roman"/>
              </a:rPr>
              <a:t>عدم استقرار روانشناس دراکثر مناطق روستایی و شهر های زیر 20 هزار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altLang="en-US" dirty="0">
                <a:ea typeface="Times New Roman"/>
              </a:rPr>
              <a:t>فقدان سيستم حمايت تغذيه اي از اقشار آسيب پذير</a:t>
            </a:r>
          </a:p>
          <a:p>
            <a:pPr marL="0" indent="0">
              <a:buNone/>
            </a:pPr>
            <a:endParaRPr lang="fa-IR" dirty="0">
              <a:ea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fa-IR" dirty="0"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0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10015</TotalTime>
  <Words>1923</Words>
  <Application>Microsoft Office PowerPoint</Application>
  <PresentationFormat>On-screen Show (4:3)</PresentationFormat>
  <Paragraphs>321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m.masoudi</cp:lastModifiedBy>
  <cp:revision>1357</cp:revision>
  <cp:lastPrinted>2020-07-11T04:42:16Z</cp:lastPrinted>
  <dcterms:created xsi:type="dcterms:W3CDTF">2010-05-23T14:28:12Z</dcterms:created>
  <dcterms:modified xsi:type="dcterms:W3CDTF">2022-02-16T10:05:40Z</dcterms:modified>
</cp:coreProperties>
</file>